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685" r:id="rId2"/>
  </p:sldMasterIdLst>
  <p:notesMasterIdLst>
    <p:notesMasterId r:id="rId45"/>
  </p:notesMasterIdLst>
  <p:handoutMasterIdLst>
    <p:handoutMasterId r:id="rId46"/>
  </p:handoutMasterIdLst>
  <p:sldIdLst>
    <p:sldId id="322" r:id="rId3"/>
    <p:sldId id="430" r:id="rId4"/>
    <p:sldId id="350" r:id="rId5"/>
    <p:sldId id="429" r:id="rId6"/>
    <p:sldId id="473" r:id="rId7"/>
    <p:sldId id="432" r:id="rId8"/>
    <p:sldId id="435" r:id="rId9"/>
    <p:sldId id="436" r:id="rId10"/>
    <p:sldId id="437" r:id="rId11"/>
    <p:sldId id="438" r:id="rId12"/>
    <p:sldId id="439" r:id="rId13"/>
    <p:sldId id="440" r:id="rId14"/>
    <p:sldId id="441" r:id="rId15"/>
    <p:sldId id="442" r:id="rId16"/>
    <p:sldId id="443" r:id="rId17"/>
    <p:sldId id="444" r:id="rId18"/>
    <p:sldId id="446" r:id="rId19"/>
    <p:sldId id="447" r:id="rId20"/>
    <p:sldId id="449" r:id="rId21"/>
    <p:sldId id="475" r:id="rId22"/>
    <p:sldId id="445" r:id="rId23"/>
    <p:sldId id="408" r:id="rId24"/>
    <p:sldId id="477" r:id="rId25"/>
    <p:sldId id="428" r:id="rId26"/>
    <p:sldId id="474" r:id="rId27"/>
    <p:sldId id="455" r:id="rId28"/>
    <p:sldId id="456" r:id="rId29"/>
    <p:sldId id="457" r:id="rId30"/>
    <p:sldId id="459" r:id="rId31"/>
    <p:sldId id="460" r:id="rId32"/>
    <p:sldId id="461" r:id="rId33"/>
    <p:sldId id="463" r:id="rId34"/>
    <p:sldId id="464" r:id="rId35"/>
    <p:sldId id="465" r:id="rId36"/>
    <p:sldId id="466" r:id="rId37"/>
    <p:sldId id="469" r:id="rId38"/>
    <p:sldId id="470" r:id="rId39"/>
    <p:sldId id="467" r:id="rId40"/>
    <p:sldId id="468" r:id="rId41"/>
    <p:sldId id="450" r:id="rId42"/>
    <p:sldId id="471" r:id="rId43"/>
    <p:sldId id="472" r:id="rId44"/>
  </p:sldIdLst>
  <p:sldSz cx="10287000" cy="6858000" type="35mm"/>
  <p:notesSz cx="7099300" cy="102346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2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ad" initials="r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659200"/>
    <a:srgbClr val="C5C5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48" autoAdjust="0"/>
    <p:restoredTop sz="94566" autoAdjust="0"/>
  </p:normalViewPr>
  <p:slideViewPr>
    <p:cSldViewPr>
      <p:cViewPr varScale="1">
        <p:scale>
          <a:sx n="98" d="100"/>
          <a:sy n="98" d="100"/>
        </p:scale>
        <p:origin x="1470" y="72"/>
      </p:cViewPr>
      <p:guideLst>
        <p:guide orient="horz" pos="2160"/>
        <p:guide pos="32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800" y="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/>
          <a:lstStyle>
            <a:lvl1pPr algn="r">
              <a:defRPr sz="1200"/>
            </a:lvl1pPr>
          </a:lstStyle>
          <a:p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45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800" y="972145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 anchor="b"/>
          <a:lstStyle>
            <a:lvl1pPr algn="r">
              <a:defRPr sz="1200"/>
            </a:lvl1pPr>
          </a:lstStyle>
          <a:p>
            <a:fld id="{DF901940-E5F3-42DB-99D3-3993E66D306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260168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jpeg>
</file>

<file path=ppt/media/image16.jpeg>
</file>

<file path=ppt/media/image17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800" y="1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AU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69925" y="765175"/>
            <a:ext cx="575945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930" y="4861444"/>
            <a:ext cx="5679440" cy="4605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720493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800" y="9720493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B9CFE92-BD0D-4AD1-9099-33F8449FD0E4}" type="slidenum">
              <a:rPr lang="en-AU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430630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29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86A56226-4868-40AE-8335-88BADB5FF7B3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E54F4F6D-FC15-47B6-8EC1-82C1ADD3F19E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00963" y="228600"/>
            <a:ext cx="2071688" cy="6019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5900" y="228600"/>
            <a:ext cx="6062663" cy="6019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7A4298B1-BE91-4684-B3C4-3EE450043D09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0465" y="4956050"/>
            <a:ext cx="9105036" cy="916230"/>
          </a:xfrm>
          <a:effectLst/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0516" y="5872280"/>
            <a:ext cx="9114986" cy="6108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96384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879" y="985721"/>
            <a:ext cx="8933243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879" y="1749245"/>
            <a:ext cx="8933244" cy="4428446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9346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5139" y="527605"/>
            <a:ext cx="7558898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1224" y="1443835"/>
            <a:ext cx="7558898" cy="4733855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631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01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2616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833015"/>
            <a:ext cx="9258300" cy="58462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00201"/>
            <a:ext cx="45434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00201"/>
            <a:ext cx="45434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39467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086" y="985720"/>
            <a:ext cx="9258300" cy="72281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5086" y="1780720"/>
            <a:ext cx="4638414" cy="571629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6592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5086" y="2391540"/>
            <a:ext cx="4638414" cy="335951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1" y="1780720"/>
            <a:ext cx="4619887" cy="571630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6592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391541"/>
            <a:ext cx="4619887" cy="335951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9960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98199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3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714A7D13-DA09-415E-9530-06F75B16A7D6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1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1435101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7212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44787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0670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58075" y="274639"/>
            <a:ext cx="23145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274639"/>
            <a:ext cx="6772275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5913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4406904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4CC974D3-53CB-4D8C-AED3-12D75DCCF8CC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5902" y="1295400"/>
            <a:ext cx="4067175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05478" y="1295400"/>
            <a:ext cx="4067175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165EF9DE-15CD-4A73-B4F7-23AC47FBEAC8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0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0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6050" y="1535113"/>
            <a:ext cx="45466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6050" y="2174875"/>
            <a:ext cx="4546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33F50FD5-7D52-42EB-BDC8-C9EC3CCC6D63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8B771898-7976-48C9-92A7-62935B5A0F83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0CF4429A-34CF-451D-9A05-8291582673BA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73050"/>
            <a:ext cx="338455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2725" y="273054"/>
            <a:ext cx="574992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2" y="1435103"/>
            <a:ext cx="3384550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2224C666-DF94-4A66-B382-10253D31873C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125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125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125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0109776E-F618-4F2A-8C1B-A082FBC43236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9" name="Picture 7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-152400"/>
            <a:ext cx="10287000" cy="7010400"/>
          </a:xfrm>
          <a:prstGeom prst="rect">
            <a:avLst/>
          </a:prstGeom>
          <a:noFill/>
        </p:spPr>
      </p:pic>
      <p:sp>
        <p:nvSpPr>
          <p:cNvPr id="8200" name="Rectangle 8"/>
          <p:cNvSpPr>
            <a:spLocks noChangeArrowheads="1"/>
          </p:cNvSpPr>
          <p:nvPr userDrawn="1"/>
        </p:nvSpPr>
        <p:spPr bwMode="auto">
          <a:xfrm>
            <a:off x="0" y="1143000"/>
            <a:ext cx="10287000" cy="52578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pic>
        <p:nvPicPr>
          <p:cNvPr id="8201" name="Picture 9"/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81002" y="2362204"/>
            <a:ext cx="733425" cy="733425"/>
          </a:xfrm>
          <a:prstGeom prst="rect">
            <a:avLst/>
          </a:prstGeom>
          <a:noFill/>
        </p:spPr>
      </p:pic>
      <p:pic>
        <p:nvPicPr>
          <p:cNvPr id="8202" name="Picture 10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8077201" y="6505579"/>
            <a:ext cx="2019300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85900" y="228600"/>
            <a:ext cx="828675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85900" y="1295400"/>
            <a:ext cx="828675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485902" y="6477000"/>
            <a:ext cx="6096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tabLst>
                <a:tab pos="5207000" algn="r"/>
              </a:tabLst>
              <a:defRPr sz="1400" b="1">
                <a:latin typeface="+mn-lt"/>
              </a:defRPr>
            </a:lvl1pPr>
          </a:lstStyle>
          <a:p>
            <a:r>
              <a:rPr lang="en-AU"/>
              <a:t>SIT172 Programming for Engineers (2005)	Lecture 4, Page </a:t>
            </a:r>
            <a:fld id="{AAC6B112-AE25-4431-9FD0-CFCB191A4CCE}" type="slidenum">
              <a:rPr lang="en-AU"/>
              <a:pPr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600201"/>
            <a:ext cx="92583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3077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lang="en-US" sz="3600" kern="1200" dirty="0">
          <a:solidFill>
            <a:srgbClr val="659200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hyperlink" Target="https://www.technologyreview.com/s/607828/an-algorithm-summarizes-lengthy-text-surprisingly-well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7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1.png"/><Relationship Id="rId5" Type="http://schemas.openxmlformats.org/officeDocument/2006/relationships/hyperlink" Target="http://big.assets.huffingtonpost.com/ProbablyAllergies.jpg" TargetMode="External"/><Relationship Id="rId4" Type="http://schemas.openxmlformats.org/officeDocument/2006/relationships/hyperlink" Target="http://www.huffingtonpost.com/2015/05/11/you-probably-have-allergies-flowchart_n_7129762.html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7.png"/><Relationship Id="rId4" Type="http://schemas.openxmlformats.org/officeDocument/2006/relationships/image" Target="../media/image14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7.png"/><Relationship Id="rId4" Type="http://schemas.openxmlformats.org/officeDocument/2006/relationships/image" Target="../media/image1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7.png"/><Relationship Id="rId4" Type="http://schemas.openxmlformats.org/officeDocument/2006/relationships/image" Target="../media/image16.jpe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media" Target="../media/media26.m4a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14.xml"/><Relationship Id="rId4" Type="http://schemas.openxmlformats.org/officeDocument/2006/relationships/audio" Target="../media/media26.m4a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image" Target="../media/image9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4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4" Type="http://schemas.openxmlformats.org/officeDocument/2006/relationships/image" Target="../media/image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4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4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3.m4a"/><Relationship Id="rId1" Type="http://schemas.microsoft.com/office/2007/relationships/media" Target="../media/media43.m4a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6.m4a"/><Relationship Id="rId7" Type="http://schemas.openxmlformats.org/officeDocument/2006/relationships/image" Target="../media/image7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14.xml"/><Relationship Id="rId4" Type="http://schemas.openxmlformats.org/officeDocument/2006/relationships/audio" Target="../media/media6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58335" y="1"/>
            <a:ext cx="5182820" cy="1068935"/>
          </a:xfrm>
        </p:spPr>
        <p:txBody>
          <a:bodyPr>
            <a:noAutofit/>
          </a:bodyPr>
          <a:lstStyle/>
          <a:p>
            <a:br>
              <a:rPr lang="en-US" sz="3200" dirty="0"/>
            </a:br>
            <a:r>
              <a:rPr lang="en-US" sz="3200" dirty="0"/>
              <a:t>SIT105 - Critical Thinking and Problem Solving for IT</a:t>
            </a:r>
            <a:br>
              <a:rPr lang="en-US" sz="3200" dirty="0"/>
            </a:br>
            <a:r>
              <a:rPr lang="en-US" sz="3200" u="sng" dirty="0">
                <a:solidFill>
                  <a:srgbClr val="FFFF00"/>
                </a:solidFill>
              </a:rPr>
              <a:t>Class 10</a:t>
            </a:r>
            <a:endParaRPr lang="en-US" sz="3200" u="sng" dirty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65000"/>
                  </a:prst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95900" y="5334000"/>
            <a:ext cx="4967335" cy="61082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rPr>
              <a:t>Dr. Frank Jiang</a:t>
            </a:r>
          </a:p>
          <a:p>
            <a:r>
              <a:rPr 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rPr>
              <a:t>Frank.Jiang@deakin.edu.au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5223911"/>
            <a:ext cx="48387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rgbClr val="FFFF00"/>
                </a:solidFill>
              </a:rPr>
              <a:t>Part 1 </a:t>
            </a:r>
            <a:r>
              <a:rPr lang="en-US" sz="2800" dirty="0">
                <a:solidFill>
                  <a:srgbClr val="FFFF00"/>
                </a:solidFill>
              </a:rPr>
              <a:t>– Flowcharts</a:t>
            </a:r>
            <a:endParaRPr lang="en-US" sz="2800" b="1" dirty="0">
              <a:solidFill>
                <a:srgbClr val="FFFF00"/>
              </a:solidFill>
            </a:endParaRPr>
          </a:p>
          <a:p>
            <a:pPr>
              <a:buNone/>
            </a:pPr>
            <a:r>
              <a:rPr lang="en-US" sz="2800" b="1" dirty="0">
                <a:solidFill>
                  <a:srgbClr val="FFFF00"/>
                </a:solidFill>
              </a:rPr>
              <a:t>Part 2 </a:t>
            </a:r>
            <a:r>
              <a:rPr lang="en-US" sz="2800" dirty="0">
                <a:solidFill>
                  <a:srgbClr val="FFFF00"/>
                </a:solidFill>
              </a:rPr>
              <a:t>– </a:t>
            </a:r>
            <a:r>
              <a:rPr lang="en-GB" sz="2800" dirty="0">
                <a:solidFill>
                  <a:srgbClr val="FFFF00"/>
                </a:solidFill>
              </a:rPr>
              <a:t>Assertions</a:t>
            </a:r>
            <a:endParaRPr lang="en-US" sz="2800" dirty="0">
              <a:solidFill>
                <a:srgbClr val="FFFF00"/>
              </a:solidFill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0A2E4FA-AB36-4D14-84B3-4B73D3EB8D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491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35617" y="510729"/>
            <a:ext cx="7660883" cy="639762"/>
          </a:xfrm>
        </p:spPr>
        <p:txBody>
          <a:bodyPr>
            <a:normAutofit fontScale="90000"/>
          </a:bodyPr>
          <a:lstStyle/>
          <a:p>
            <a:r>
              <a:rPr lang="en-GB" dirty="0"/>
              <a:t>Terminal Symbol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521343" y="1379091"/>
            <a:ext cx="7651358" cy="628649"/>
          </a:xfrm>
        </p:spPr>
        <p:txBody>
          <a:bodyPr/>
          <a:lstStyle/>
          <a:p>
            <a:r>
              <a:rPr lang="en-GB" dirty="0"/>
              <a:t>Depict the start and end of a module’s algorithm</a:t>
            </a:r>
          </a:p>
        </p:txBody>
      </p:sp>
      <p:sp>
        <p:nvSpPr>
          <p:cNvPr id="4" name="Flowchart: Terminator 3"/>
          <p:cNvSpPr/>
          <p:nvPr/>
        </p:nvSpPr>
        <p:spPr>
          <a:xfrm>
            <a:off x="3009900" y="2160140"/>
            <a:ext cx="1959367" cy="462766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5" name="Flowchart: Data 4"/>
          <p:cNvSpPr/>
          <p:nvPr/>
        </p:nvSpPr>
        <p:spPr>
          <a:xfrm>
            <a:off x="2835667" y="3187278"/>
            <a:ext cx="2324100" cy="685800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000" dirty="0">
              <a:solidFill>
                <a:schemeClr val="tx1"/>
              </a:solidFill>
            </a:endParaRPr>
          </a:p>
        </p:txBody>
      </p:sp>
      <p:cxnSp>
        <p:nvCxnSpPr>
          <p:cNvPr id="6" name="Straight Arrow Connector 5"/>
          <p:cNvCxnSpPr>
            <a:stCxn id="5" idx="4"/>
            <a:endCxn id="9" idx="0"/>
          </p:cNvCxnSpPr>
          <p:nvPr/>
        </p:nvCxnSpPr>
        <p:spPr>
          <a:xfrm flipH="1">
            <a:off x="3989584" y="3873078"/>
            <a:ext cx="8133" cy="470322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4" idx="2"/>
            <a:endCxn id="5" idx="1"/>
          </p:cNvCxnSpPr>
          <p:nvPr/>
        </p:nvCxnSpPr>
        <p:spPr>
          <a:xfrm>
            <a:off x="3989584" y="2622906"/>
            <a:ext cx="8133" cy="564372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835668" y="3288093"/>
            <a:ext cx="2324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latin typeface="+mn-lt"/>
              </a:rPr>
              <a:t>PRINT “Hello”</a:t>
            </a:r>
          </a:p>
        </p:txBody>
      </p:sp>
      <p:sp>
        <p:nvSpPr>
          <p:cNvPr id="9" name="Flowchart: Terminator 8"/>
          <p:cNvSpPr/>
          <p:nvPr/>
        </p:nvSpPr>
        <p:spPr>
          <a:xfrm>
            <a:off x="3009900" y="4343400"/>
            <a:ext cx="1959367" cy="494872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Stop</a:t>
            </a:r>
          </a:p>
        </p:txBody>
      </p:sp>
      <p:sp>
        <p:nvSpPr>
          <p:cNvPr id="10" name="Right Arrow 9"/>
          <p:cNvSpPr/>
          <p:nvPr/>
        </p:nvSpPr>
        <p:spPr>
          <a:xfrm flipH="1">
            <a:off x="5634947" y="2160140"/>
            <a:ext cx="1600200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ight Arrow 10"/>
          <p:cNvSpPr/>
          <p:nvPr/>
        </p:nvSpPr>
        <p:spPr>
          <a:xfrm flipH="1">
            <a:off x="5655067" y="4343401"/>
            <a:ext cx="1600200" cy="494872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0DE92DF-6D2F-4E0E-978D-DB29C21F60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340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4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095499" y="590341"/>
            <a:ext cx="8229600" cy="745043"/>
          </a:xfrm>
        </p:spPr>
        <p:txBody>
          <a:bodyPr/>
          <a:lstStyle/>
          <a:p>
            <a:r>
              <a:rPr lang="en-GB" dirty="0"/>
              <a:t>Input and Output Symbols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162174" y="1524001"/>
            <a:ext cx="8467725" cy="609600"/>
          </a:xfrm>
        </p:spPr>
        <p:txBody>
          <a:bodyPr/>
          <a:lstStyle/>
          <a:p>
            <a:r>
              <a:rPr lang="en-GB" dirty="0"/>
              <a:t>Depict data input and output</a:t>
            </a:r>
          </a:p>
        </p:txBody>
      </p:sp>
      <p:sp>
        <p:nvSpPr>
          <p:cNvPr id="4" name="Flowchart: Terminator 3"/>
          <p:cNvSpPr/>
          <p:nvPr/>
        </p:nvSpPr>
        <p:spPr>
          <a:xfrm>
            <a:off x="2650732" y="2362200"/>
            <a:ext cx="1959367" cy="462766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5" name="Flowchart: Data 4"/>
          <p:cNvSpPr/>
          <p:nvPr/>
        </p:nvSpPr>
        <p:spPr>
          <a:xfrm>
            <a:off x="2095499" y="4445006"/>
            <a:ext cx="3047999" cy="685800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000" dirty="0">
              <a:solidFill>
                <a:schemeClr val="tx1"/>
              </a:solidFill>
            </a:endParaRPr>
          </a:p>
        </p:txBody>
      </p:sp>
      <p:cxnSp>
        <p:nvCxnSpPr>
          <p:cNvPr id="6" name="Straight Arrow Connector 5"/>
          <p:cNvCxnSpPr>
            <a:stCxn id="5" idx="4"/>
          </p:cNvCxnSpPr>
          <p:nvPr/>
        </p:nvCxnSpPr>
        <p:spPr>
          <a:xfrm>
            <a:off x="3619499" y="5130806"/>
            <a:ext cx="10916" cy="470322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4" idx="2"/>
            <a:endCxn id="10" idx="1"/>
          </p:cNvCxnSpPr>
          <p:nvPr/>
        </p:nvCxnSpPr>
        <p:spPr>
          <a:xfrm flipH="1">
            <a:off x="3619499" y="2824966"/>
            <a:ext cx="10917" cy="490162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95499" y="4545821"/>
            <a:ext cx="3047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latin typeface="+mn-lt"/>
              </a:rPr>
              <a:t>PRINT “Hello”, name</a:t>
            </a:r>
          </a:p>
        </p:txBody>
      </p:sp>
      <p:sp>
        <p:nvSpPr>
          <p:cNvPr id="9" name="Flowchart: Terminator 8"/>
          <p:cNvSpPr/>
          <p:nvPr/>
        </p:nvSpPr>
        <p:spPr>
          <a:xfrm>
            <a:off x="2650731" y="5601128"/>
            <a:ext cx="1959367" cy="494872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Stop</a:t>
            </a:r>
          </a:p>
        </p:txBody>
      </p:sp>
      <p:sp>
        <p:nvSpPr>
          <p:cNvPr id="10" name="Flowchart: Data 9"/>
          <p:cNvSpPr/>
          <p:nvPr/>
        </p:nvSpPr>
        <p:spPr>
          <a:xfrm>
            <a:off x="2095499" y="3315128"/>
            <a:ext cx="3047999" cy="685800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000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/>
          <p:cNvCxnSpPr>
            <a:stCxn id="10" idx="4"/>
            <a:endCxn id="5" idx="1"/>
          </p:cNvCxnSpPr>
          <p:nvPr/>
        </p:nvCxnSpPr>
        <p:spPr>
          <a:xfrm>
            <a:off x="3619499" y="4000928"/>
            <a:ext cx="0" cy="444078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95499" y="3415943"/>
            <a:ext cx="3047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latin typeface="+mn-lt"/>
              </a:rPr>
              <a:t>READ name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6515100" y="2362200"/>
            <a:ext cx="3047999" cy="3048000"/>
            <a:chOff x="5981701" y="1981200"/>
            <a:chExt cx="3047999" cy="3048000"/>
          </a:xfrm>
        </p:grpSpPr>
        <p:sp>
          <p:nvSpPr>
            <p:cNvPr id="14" name="Flowchart: Terminator 13"/>
            <p:cNvSpPr/>
            <p:nvPr/>
          </p:nvSpPr>
          <p:spPr>
            <a:xfrm>
              <a:off x="6536934" y="1981200"/>
              <a:ext cx="1959367" cy="462766"/>
            </a:xfrm>
            <a:prstGeom prst="flowChartTermina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Start</a:t>
              </a:r>
            </a:p>
          </p:txBody>
        </p:sp>
        <p:cxnSp>
          <p:nvCxnSpPr>
            <p:cNvPr id="15" name="Straight Arrow Connector 14"/>
            <p:cNvCxnSpPr>
              <a:stCxn id="18" idx="4"/>
              <a:endCxn id="17" idx="0"/>
            </p:cNvCxnSpPr>
            <p:nvPr/>
          </p:nvCxnSpPr>
          <p:spPr>
            <a:xfrm>
              <a:off x="7505701" y="4064006"/>
              <a:ext cx="10916" cy="4703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14" idx="2"/>
              <a:endCxn id="18" idx="1"/>
            </p:cNvCxnSpPr>
            <p:nvPr/>
          </p:nvCxnSpPr>
          <p:spPr>
            <a:xfrm flipH="1">
              <a:off x="7505701" y="2443966"/>
              <a:ext cx="10917" cy="49016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Flowchart: Terminator 16"/>
            <p:cNvSpPr/>
            <p:nvPr/>
          </p:nvSpPr>
          <p:spPr>
            <a:xfrm>
              <a:off x="6536933" y="4534328"/>
              <a:ext cx="1959367" cy="494872"/>
            </a:xfrm>
            <a:prstGeom prst="flowChartTermina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Stop</a:t>
              </a:r>
            </a:p>
          </p:txBody>
        </p:sp>
        <p:sp>
          <p:nvSpPr>
            <p:cNvPr id="18" name="Flowchart: Data 17"/>
            <p:cNvSpPr/>
            <p:nvPr/>
          </p:nvSpPr>
          <p:spPr>
            <a:xfrm>
              <a:off x="5981701" y="2934128"/>
              <a:ext cx="3047999" cy="1129878"/>
            </a:xfrm>
            <a:prstGeom prst="flowChartInputOutpu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000" dirty="0">
                <a:solidFill>
                  <a:schemeClr val="tx1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981701" y="3034943"/>
              <a:ext cx="304799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>
                  <a:latin typeface="+mn-lt"/>
                </a:rPr>
                <a:t>READ name</a:t>
              </a:r>
            </a:p>
            <a:p>
              <a:pPr algn="ctr"/>
              <a:r>
                <a:rPr lang="en-AU" dirty="0">
                  <a:latin typeface="+mn-lt"/>
                </a:rPr>
                <a:t>PRINT “Hello”, name</a:t>
              </a:r>
            </a:p>
          </p:txBody>
        </p:sp>
      </p:grpSp>
      <p:sp>
        <p:nvSpPr>
          <p:cNvPr id="20" name="Right Arrow 19"/>
          <p:cNvSpPr/>
          <p:nvPr/>
        </p:nvSpPr>
        <p:spPr>
          <a:xfrm flipH="1">
            <a:off x="5219699" y="3276600"/>
            <a:ext cx="1010720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Right Arrow 20"/>
          <p:cNvSpPr/>
          <p:nvPr/>
        </p:nvSpPr>
        <p:spPr>
          <a:xfrm flipH="1">
            <a:off x="5239819" y="4586584"/>
            <a:ext cx="1010720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Right Arrow 21"/>
          <p:cNvSpPr/>
          <p:nvPr/>
        </p:nvSpPr>
        <p:spPr>
          <a:xfrm flipH="1">
            <a:off x="9507019" y="3657600"/>
            <a:ext cx="779981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CC0E003-1965-4753-BD1E-292D630CC8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517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0559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062109" y="827721"/>
            <a:ext cx="8229600" cy="706080"/>
          </a:xfrm>
        </p:spPr>
        <p:txBody>
          <a:bodyPr/>
          <a:lstStyle/>
          <a:p>
            <a:r>
              <a:rPr lang="en-GB" dirty="0"/>
              <a:t>Processing Symbol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147834" y="1696084"/>
            <a:ext cx="8467725" cy="609600"/>
          </a:xfrm>
        </p:spPr>
        <p:txBody>
          <a:bodyPr/>
          <a:lstStyle/>
          <a:p>
            <a:r>
              <a:rPr lang="en-GB" dirty="0"/>
              <a:t>Instruction statements such as assignments</a:t>
            </a:r>
          </a:p>
        </p:txBody>
      </p:sp>
      <p:sp>
        <p:nvSpPr>
          <p:cNvPr id="4" name="Flowchart: Terminator 3"/>
          <p:cNvSpPr/>
          <p:nvPr/>
        </p:nvSpPr>
        <p:spPr>
          <a:xfrm>
            <a:off x="2636392" y="2305683"/>
            <a:ext cx="1959367" cy="462766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5" name="Flowchart: Data 4"/>
          <p:cNvSpPr/>
          <p:nvPr/>
        </p:nvSpPr>
        <p:spPr>
          <a:xfrm>
            <a:off x="7186560" y="4286883"/>
            <a:ext cx="3047999" cy="685800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000" dirty="0">
              <a:solidFill>
                <a:schemeClr val="tx1"/>
              </a:solidFill>
            </a:endParaRPr>
          </a:p>
        </p:txBody>
      </p:sp>
      <p:cxnSp>
        <p:nvCxnSpPr>
          <p:cNvPr id="6" name="Straight Arrow Connector 5"/>
          <p:cNvCxnSpPr>
            <a:stCxn id="5" idx="4"/>
          </p:cNvCxnSpPr>
          <p:nvPr/>
        </p:nvCxnSpPr>
        <p:spPr>
          <a:xfrm>
            <a:off x="8710560" y="4972683"/>
            <a:ext cx="10916" cy="470322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4" idx="2"/>
            <a:endCxn id="10" idx="1"/>
          </p:cNvCxnSpPr>
          <p:nvPr/>
        </p:nvCxnSpPr>
        <p:spPr>
          <a:xfrm flipH="1">
            <a:off x="3605159" y="2768449"/>
            <a:ext cx="10917" cy="490162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186560" y="4387698"/>
            <a:ext cx="3047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latin typeface="+mn-lt"/>
              </a:rPr>
              <a:t>PRINT x, y, z</a:t>
            </a:r>
          </a:p>
        </p:txBody>
      </p:sp>
      <p:sp>
        <p:nvSpPr>
          <p:cNvPr id="9" name="Flowchart: Terminator 8"/>
          <p:cNvSpPr/>
          <p:nvPr/>
        </p:nvSpPr>
        <p:spPr>
          <a:xfrm>
            <a:off x="7741792" y="5443005"/>
            <a:ext cx="1959367" cy="494872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Stop</a:t>
            </a:r>
          </a:p>
        </p:txBody>
      </p:sp>
      <p:sp>
        <p:nvSpPr>
          <p:cNvPr id="10" name="Flowchart: Data 9"/>
          <p:cNvSpPr/>
          <p:nvPr/>
        </p:nvSpPr>
        <p:spPr>
          <a:xfrm>
            <a:off x="2081159" y="3258611"/>
            <a:ext cx="3047999" cy="685800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000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/>
          <p:cNvCxnSpPr>
            <a:stCxn id="10" idx="4"/>
            <a:endCxn id="13" idx="0"/>
          </p:cNvCxnSpPr>
          <p:nvPr/>
        </p:nvCxnSpPr>
        <p:spPr>
          <a:xfrm>
            <a:off x="3605159" y="3944411"/>
            <a:ext cx="7170" cy="475189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81159" y="3359426"/>
            <a:ext cx="3047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latin typeface="+mn-lt"/>
              </a:rPr>
              <a:t>READ x</a:t>
            </a:r>
          </a:p>
        </p:txBody>
      </p:sp>
      <p:sp>
        <p:nvSpPr>
          <p:cNvPr id="13" name="Flowchart: Process 12"/>
          <p:cNvSpPr/>
          <p:nvPr/>
        </p:nvSpPr>
        <p:spPr>
          <a:xfrm>
            <a:off x="2095500" y="4419600"/>
            <a:ext cx="3033658" cy="1133014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y = 2 * x + 5</a:t>
            </a:r>
          </a:p>
          <a:p>
            <a:pPr algn="ctr"/>
            <a:r>
              <a:rPr lang="en-AU" dirty="0">
                <a:solidFill>
                  <a:schemeClr val="tx1"/>
                </a:solidFill>
              </a:rPr>
              <a:t>z = 4 * x + y + 1</a:t>
            </a:r>
          </a:p>
        </p:txBody>
      </p:sp>
      <p:cxnSp>
        <p:nvCxnSpPr>
          <p:cNvPr id="14" name="Straight Arrow Connector 13"/>
          <p:cNvCxnSpPr>
            <a:stCxn id="13" idx="2"/>
          </p:cNvCxnSpPr>
          <p:nvPr/>
        </p:nvCxnSpPr>
        <p:spPr>
          <a:xfrm flipH="1">
            <a:off x="3605158" y="5552614"/>
            <a:ext cx="7171" cy="47625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605158" y="6028864"/>
            <a:ext cx="3187559" cy="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6792717" y="3601511"/>
            <a:ext cx="12842" cy="242564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792717" y="3601511"/>
            <a:ext cx="1904787" cy="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5" idx="1"/>
          </p:cNvCxnSpPr>
          <p:nvPr/>
        </p:nvCxnSpPr>
        <p:spPr>
          <a:xfrm>
            <a:off x="8697504" y="3601511"/>
            <a:ext cx="13056" cy="685372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 flipH="1">
            <a:off x="5261439" y="4682467"/>
            <a:ext cx="1010720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F369B13-4111-4986-BE50-49C5A9C2CC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39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4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019300" y="704999"/>
            <a:ext cx="8229600" cy="562272"/>
          </a:xfrm>
        </p:spPr>
        <p:txBody>
          <a:bodyPr>
            <a:normAutofit fontScale="90000"/>
          </a:bodyPr>
          <a:lstStyle/>
          <a:p>
            <a:r>
              <a:rPr lang="en-GB" dirty="0"/>
              <a:t>Predefined Processing Symbol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062281" y="1390974"/>
            <a:ext cx="8467725" cy="609600"/>
          </a:xfrm>
        </p:spPr>
        <p:txBody>
          <a:bodyPr/>
          <a:lstStyle/>
          <a:p>
            <a:r>
              <a:rPr lang="en-GB" dirty="0"/>
              <a:t>Using an existing module</a:t>
            </a:r>
          </a:p>
        </p:txBody>
      </p:sp>
      <p:sp>
        <p:nvSpPr>
          <p:cNvPr id="4" name="Flowchart: Terminator 3"/>
          <p:cNvSpPr/>
          <p:nvPr/>
        </p:nvSpPr>
        <p:spPr>
          <a:xfrm>
            <a:off x="2585450" y="2209800"/>
            <a:ext cx="1959367" cy="462766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5" name="Flowchart: Data 4"/>
          <p:cNvSpPr/>
          <p:nvPr/>
        </p:nvSpPr>
        <p:spPr>
          <a:xfrm>
            <a:off x="2019300" y="5029200"/>
            <a:ext cx="3047999" cy="685800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000" dirty="0">
              <a:solidFill>
                <a:schemeClr val="tx1"/>
              </a:solidFill>
            </a:endParaRPr>
          </a:p>
        </p:txBody>
      </p:sp>
      <p:cxnSp>
        <p:nvCxnSpPr>
          <p:cNvPr id="6" name="Straight Arrow Connector 5"/>
          <p:cNvCxnSpPr>
            <a:stCxn id="5" idx="4"/>
            <a:endCxn id="9" idx="0"/>
          </p:cNvCxnSpPr>
          <p:nvPr/>
        </p:nvCxnSpPr>
        <p:spPr>
          <a:xfrm>
            <a:off x="3543300" y="5715000"/>
            <a:ext cx="10916" cy="381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4" idx="2"/>
            <a:endCxn id="10" idx="1"/>
          </p:cNvCxnSpPr>
          <p:nvPr/>
        </p:nvCxnSpPr>
        <p:spPr>
          <a:xfrm flipH="1">
            <a:off x="3554217" y="2672566"/>
            <a:ext cx="10917" cy="375434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19300" y="5105400"/>
            <a:ext cx="3047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latin typeface="+mn-lt"/>
              </a:rPr>
              <a:t>PRINT x, y, z</a:t>
            </a:r>
          </a:p>
        </p:txBody>
      </p:sp>
      <p:sp>
        <p:nvSpPr>
          <p:cNvPr id="9" name="Flowchart: Terminator 8"/>
          <p:cNvSpPr/>
          <p:nvPr/>
        </p:nvSpPr>
        <p:spPr>
          <a:xfrm>
            <a:off x="2574532" y="6096000"/>
            <a:ext cx="1959367" cy="494872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Stop</a:t>
            </a:r>
          </a:p>
        </p:txBody>
      </p:sp>
      <p:sp>
        <p:nvSpPr>
          <p:cNvPr id="10" name="Flowchart: Data 9"/>
          <p:cNvSpPr/>
          <p:nvPr/>
        </p:nvSpPr>
        <p:spPr>
          <a:xfrm>
            <a:off x="2030217" y="3048000"/>
            <a:ext cx="3047999" cy="685800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000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/>
          <p:cNvCxnSpPr>
            <a:stCxn id="10" idx="4"/>
            <a:endCxn id="15" idx="0"/>
          </p:cNvCxnSpPr>
          <p:nvPr/>
        </p:nvCxnSpPr>
        <p:spPr>
          <a:xfrm>
            <a:off x="3554217" y="3733800"/>
            <a:ext cx="2570" cy="381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30217" y="3263543"/>
            <a:ext cx="3047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latin typeface="+mn-lt"/>
              </a:rPr>
              <a:t>READ x</a:t>
            </a:r>
          </a:p>
        </p:txBody>
      </p:sp>
      <p:cxnSp>
        <p:nvCxnSpPr>
          <p:cNvPr id="13" name="Straight Arrow Connector 12"/>
          <p:cNvCxnSpPr>
            <a:stCxn id="15" idx="2"/>
            <a:endCxn id="5" idx="1"/>
          </p:cNvCxnSpPr>
          <p:nvPr/>
        </p:nvCxnSpPr>
        <p:spPr>
          <a:xfrm flipH="1">
            <a:off x="3543300" y="4667883"/>
            <a:ext cx="13487" cy="361317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ight Arrow 13"/>
          <p:cNvSpPr/>
          <p:nvPr/>
        </p:nvSpPr>
        <p:spPr>
          <a:xfrm flipH="1">
            <a:off x="5210497" y="4114800"/>
            <a:ext cx="1010720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Flowchart: Predefined Process 14"/>
          <p:cNvSpPr/>
          <p:nvPr/>
        </p:nvSpPr>
        <p:spPr>
          <a:xfrm>
            <a:off x="2035356" y="4114800"/>
            <a:ext cx="3042861" cy="553083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Compute y and z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120954" y="2281535"/>
            <a:ext cx="3062663" cy="3662065"/>
            <a:chOff x="6652837" y="1824335"/>
            <a:chExt cx="3062663" cy="3662065"/>
          </a:xfrm>
        </p:grpSpPr>
        <p:sp>
          <p:nvSpPr>
            <p:cNvPr id="17" name="Flowchart: Terminator 16"/>
            <p:cNvSpPr/>
            <p:nvPr/>
          </p:nvSpPr>
          <p:spPr>
            <a:xfrm>
              <a:off x="7218987" y="2286000"/>
              <a:ext cx="1959367" cy="462766"/>
            </a:xfrm>
            <a:prstGeom prst="flowChartTermina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Start</a:t>
              </a:r>
            </a:p>
          </p:txBody>
        </p:sp>
        <p:cxnSp>
          <p:nvCxnSpPr>
            <p:cNvPr id="18" name="Straight Arrow Connector 17"/>
            <p:cNvCxnSpPr>
              <a:stCxn id="22" idx="2"/>
              <a:endCxn id="21" idx="0"/>
            </p:cNvCxnSpPr>
            <p:nvPr/>
          </p:nvCxnSpPr>
          <p:spPr>
            <a:xfrm flipH="1">
              <a:off x="8187753" y="4467541"/>
              <a:ext cx="10918" cy="52398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7" idx="2"/>
              <a:endCxn id="22" idx="0"/>
            </p:cNvCxnSpPr>
            <p:nvPr/>
          </p:nvCxnSpPr>
          <p:spPr>
            <a:xfrm>
              <a:off x="8198671" y="2748766"/>
              <a:ext cx="0" cy="5857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6652837" y="1824335"/>
              <a:ext cx="30479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>
                  <a:latin typeface="+mn-lt"/>
                </a:rPr>
                <a:t>Compute y and z</a:t>
              </a:r>
            </a:p>
          </p:txBody>
        </p:sp>
        <p:sp>
          <p:nvSpPr>
            <p:cNvPr id="21" name="Flowchart: Terminator 20"/>
            <p:cNvSpPr/>
            <p:nvPr/>
          </p:nvSpPr>
          <p:spPr>
            <a:xfrm>
              <a:off x="7208069" y="4991528"/>
              <a:ext cx="1959367" cy="494872"/>
            </a:xfrm>
            <a:prstGeom prst="flowChartTermina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Stop</a:t>
              </a:r>
            </a:p>
          </p:txBody>
        </p:sp>
        <p:sp>
          <p:nvSpPr>
            <p:cNvPr id="22" name="Flowchart: Process 21"/>
            <p:cNvSpPr/>
            <p:nvPr/>
          </p:nvSpPr>
          <p:spPr>
            <a:xfrm>
              <a:off x="6681842" y="3334527"/>
              <a:ext cx="3033658" cy="1133014"/>
            </a:xfrm>
            <a:prstGeom prst="flowChart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y = 2 * x + 5</a:t>
              </a:r>
            </a:p>
            <a:p>
              <a:pPr algn="ctr"/>
              <a:r>
                <a:rPr lang="en-AU" dirty="0">
                  <a:solidFill>
                    <a:schemeClr val="tx1"/>
                  </a:solidFill>
                </a:rPr>
                <a:t>z = 4 * x + y + 1</a:t>
              </a:r>
            </a:p>
          </p:txBody>
        </p:sp>
      </p:grpSp>
      <p:pic>
        <p:nvPicPr>
          <p:cNvPr id="2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C0C9A3D-C61D-4B31-ABAE-148CF42DE8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64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0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852836" y="3681494"/>
            <a:ext cx="5791200" cy="25146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2025985" y="684484"/>
            <a:ext cx="8229600" cy="534716"/>
          </a:xfrm>
        </p:spPr>
        <p:txBody>
          <a:bodyPr>
            <a:normAutofit fontScale="90000"/>
          </a:bodyPr>
          <a:lstStyle/>
          <a:p>
            <a:r>
              <a:rPr lang="en-GB" dirty="0"/>
              <a:t>Decision Symbol - IF</a:t>
            </a:r>
            <a:endParaRPr lang="en-AU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2157636" y="1330125"/>
            <a:ext cx="8097949" cy="542173"/>
          </a:xfrm>
        </p:spPr>
        <p:txBody>
          <a:bodyPr/>
          <a:lstStyle/>
          <a:p>
            <a:r>
              <a:rPr lang="en-GB" dirty="0"/>
              <a:t>Choose a particular path</a:t>
            </a:r>
          </a:p>
        </p:txBody>
      </p:sp>
      <p:sp>
        <p:nvSpPr>
          <p:cNvPr id="5" name="Flowchart: Terminator 4"/>
          <p:cNvSpPr/>
          <p:nvPr/>
        </p:nvSpPr>
        <p:spPr>
          <a:xfrm>
            <a:off x="3703469" y="2242467"/>
            <a:ext cx="1959367" cy="462766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6" name="Flowchart: Decision 5"/>
          <p:cNvSpPr/>
          <p:nvPr/>
        </p:nvSpPr>
        <p:spPr>
          <a:xfrm>
            <a:off x="3910236" y="3910094"/>
            <a:ext cx="1524000" cy="845693"/>
          </a:xfrm>
          <a:prstGeom prst="flowChartDecis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x &gt; 0</a:t>
            </a:r>
          </a:p>
        </p:txBody>
      </p:sp>
      <p:cxnSp>
        <p:nvCxnSpPr>
          <p:cNvPr id="7" name="Straight Arrow Connector 6"/>
          <p:cNvCxnSpPr>
            <a:stCxn id="5" idx="2"/>
            <a:endCxn id="16" idx="1"/>
          </p:cNvCxnSpPr>
          <p:nvPr/>
        </p:nvCxnSpPr>
        <p:spPr>
          <a:xfrm flipH="1">
            <a:off x="4672236" y="2705233"/>
            <a:ext cx="10917" cy="366661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6" idx="4"/>
            <a:endCxn id="6" idx="0"/>
          </p:cNvCxnSpPr>
          <p:nvPr/>
        </p:nvCxnSpPr>
        <p:spPr>
          <a:xfrm>
            <a:off x="4672236" y="3518269"/>
            <a:ext cx="0" cy="391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529236" y="4291094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true</a:t>
            </a:r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5281836" y="4333540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false</a:t>
            </a:r>
            <a:endParaRPr lang="en-AU" dirty="0"/>
          </a:p>
        </p:txBody>
      </p:sp>
      <p:cxnSp>
        <p:nvCxnSpPr>
          <p:cNvPr id="11" name="Straight Arrow Connector 10"/>
          <p:cNvCxnSpPr>
            <a:stCxn id="17" idx="2"/>
          </p:cNvCxnSpPr>
          <p:nvPr/>
        </p:nvCxnSpPr>
        <p:spPr>
          <a:xfrm flipH="1">
            <a:off x="6196235" y="5613670"/>
            <a:ext cx="1" cy="399417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13" idx="0"/>
          </p:cNvCxnSpPr>
          <p:nvPr/>
        </p:nvCxnSpPr>
        <p:spPr>
          <a:xfrm>
            <a:off x="4698136" y="6043694"/>
            <a:ext cx="0" cy="376499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Terminator 12"/>
          <p:cNvSpPr/>
          <p:nvPr/>
        </p:nvSpPr>
        <p:spPr>
          <a:xfrm>
            <a:off x="3718452" y="6420193"/>
            <a:ext cx="1959367" cy="409395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Stop</a:t>
            </a:r>
          </a:p>
        </p:txBody>
      </p:sp>
      <p:cxnSp>
        <p:nvCxnSpPr>
          <p:cNvPr id="14" name="Straight Arrow Connector 13"/>
          <p:cNvCxnSpPr>
            <a:endCxn id="15" idx="0"/>
          </p:cNvCxnSpPr>
          <p:nvPr/>
        </p:nvCxnSpPr>
        <p:spPr>
          <a:xfrm>
            <a:off x="3148236" y="4328111"/>
            <a:ext cx="1" cy="732476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Predefined Process 14"/>
          <p:cNvSpPr/>
          <p:nvPr/>
        </p:nvSpPr>
        <p:spPr>
          <a:xfrm>
            <a:off x="2005237" y="5060587"/>
            <a:ext cx="2286000" cy="553083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Compute A</a:t>
            </a:r>
          </a:p>
        </p:txBody>
      </p:sp>
      <p:sp>
        <p:nvSpPr>
          <p:cNvPr id="16" name="Flowchart: Data 15"/>
          <p:cNvSpPr/>
          <p:nvPr/>
        </p:nvSpPr>
        <p:spPr>
          <a:xfrm>
            <a:off x="3148236" y="3071894"/>
            <a:ext cx="3047999" cy="446375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solidFill>
                  <a:schemeClr val="tx1"/>
                </a:solidFill>
              </a:rPr>
              <a:t>READ x</a:t>
            </a:r>
          </a:p>
        </p:txBody>
      </p:sp>
      <p:sp>
        <p:nvSpPr>
          <p:cNvPr id="17" name="Flowchart: Predefined Process 16"/>
          <p:cNvSpPr/>
          <p:nvPr/>
        </p:nvSpPr>
        <p:spPr>
          <a:xfrm>
            <a:off x="5053236" y="5060587"/>
            <a:ext cx="2286000" cy="553083"/>
          </a:xfrm>
          <a:prstGeom prst="flowChartPredefined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Compute B </a:t>
            </a:r>
          </a:p>
        </p:txBody>
      </p:sp>
      <p:cxnSp>
        <p:nvCxnSpPr>
          <p:cNvPr id="18" name="Straight Arrow Connector 17"/>
          <p:cNvCxnSpPr>
            <a:endCxn id="17" idx="0"/>
          </p:cNvCxnSpPr>
          <p:nvPr/>
        </p:nvCxnSpPr>
        <p:spPr>
          <a:xfrm>
            <a:off x="6196236" y="4328111"/>
            <a:ext cx="0" cy="732476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6" idx="3"/>
          </p:cNvCxnSpPr>
          <p:nvPr/>
        </p:nvCxnSpPr>
        <p:spPr>
          <a:xfrm>
            <a:off x="5434236" y="4332941"/>
            <a:ext cx="762000" cy="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6" idx="1"/>
          </p:cNvCxnSpPr>
          <p:nvPr/>
        </p:nvCxnSpPr>
        <p:spPr>
          <a:xfrm>
            <a:off x="3148236" y="4332941"/>
            <a:ext cx="762000" cy="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5" idx="2"/>
          </p:cNvCxnSpPr>
          <p:nvPr/>
        </p:nvCxnSpPr>
        <p:spPr>
          <a:xfrm flipH="1">
            <a:off x="3148236" y="5613670"/>
            <a:ext cx="1" cy="423925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148236" y="6026776"/>
            <a:ext cx="3047999" cy="10819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ight Arrow 22"/>
          <p:cNvSpPr/>
          <p:nvPr/>
        </p:nvSpPr>
        <p:spPr>
          <a:xfrm rot="20371038" flipH="1">
            <a:off x="5215417" y="3486339"/>
            <a:ext cx="2585301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7316376" y="2695201"/>
            <a:ext cx="2028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>
                <a:latin typeface="+mn-lt"/>
              </a:rPr>
              <a:t>Decision symbol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253635" y="4419380"/>
            <a:ext cx="20085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+mn-lt"/>
              </a:rPr>
              <a:t>IF x &gt; 0 THEN</a:t>
            </a:r>
          </a:p>
          <a:p>
            <a:r>
              <a:rPr lang="en-AU" dirty="0">
                <a:latin typeface="+mn-lt"/>
              </a:rPr>
              <a:t>      Compute A</a:t>
            </a:r>
          </a:p>
          <a:p>
            <a:r>
              <a:rPr lang="en-AU" dirty="0">
                <a:latin typeface="+mn-lt"/>
              </a:rPr>
              <a:t>ELSE </a:t>
            </a:r>
          </a:p>
          <a:p>
            <a:r>
              <a:rPr lang="en-AU" dirty="0">
                <a:latin typeface="+mn-lt"/>
              </a:rPr>
              <a:t>      Compute B</a:t>
            </a:r>
          </a:p>
          <a:p>
            <a:r>
              <a:rPr lang="en-AU" dirty="0">
                <a:latin typeface="+mn-lt"/>
              </a:rPr>
              <a:t>ENDIF</a:t>
            </a:r>
          </a:p>
        </p:txBody>
      </p:sp>
      <p:sp>
        <p:nvSpPr>
          <p:cNvPr id="26" name="Right Arrow 25"/>
          <p:cNvSpPr/>
          <p:nvPr/>
        </p:nvSpPr>
        <p:spPr>
          <a:xfrm rot="20939524" flipH="1">
            <a:off x="7705735" y="3868064"/>
            <a:ext cx="1149584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5A4CB9-38DD-4D32-924D-F4C6A17A1A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253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8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777308" y="3429000"/>
            <a:ext cx="5791200" cy="25146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2063058" y="579438"/>
            <a:ext cx="8229600" cy="1143000"/>
          </a:xfrm>
        </p:spPr>
        <p:txBody>
          <a:bodyPr/>
          <a:lstStyle/>
          <a:p>
            <a:r>
              <a:rPr lang="en-GB" dirty="0"/>
              <a:t>Decision Symbol - IF</a:t>
            </a:r>
            <a:r>
              <a:rPr lang="en-GB" sz="2800" dirty="0"/>
              <a:t>(continued)</a:t>
            </a:r>
            <a:endParaRPr lang="en-AU" dirty="0"/>
          </a:p>
        </p:txBody>
      </p:sp>
      <p:sp>
        <p:nvSpPr>
          <p:cNvPr id="4" name="Flowchart: Terminator 3"/>
          <p:cNvSpPr/>
          <p:nvPr/>
        </p:nvSpPr>
        <p:spPr>
          <a:xfrm>
            <a:off x="3627941" y="1989973"/>
            <a:ext cx="1959367" cy="462766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5" name="Flowchart: Decision 4"/>
          <p:cNvSpPr/>
          <p:nvPr/>
        </p:nvSpPr>
        <p:spPr>
          <a:xfrm>
            <a:off x="3834708" y="3657600"/>
            <a:ext cx="1524000" cy="845693"/>
          </a:xfrm>
          <a:prstGeom prst="flowChartDecis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x &gt; 0</a:t>
            </a:r>
          </a:p>
        </p:txBody>
      </p:sp>
      <p:cxnSp>
        <p:nvCxnSpPr>
          <p:cNvPr id="6" name="Straight Arrow Connector 5"/>
          <p:cNvCxnSpPr>
            <a:stCxn id="4" idx="2"/>
            <a:endCxn id="14" idx="1"/>
          </p:cNvCxnSpPr>
          <p:nvPr/>
        </p:nvCxnSpPr>
        <p:spPr>
          <a:xfrm flipH="1">
            <a:off x="4596708" y="2452739"/>
            <a:ext cx="10917" cy="366661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4" idx="4"/>
            <a:endCxn id="5" idx="0"/>
          </p:cNvCxnSpPr>
          <p:nvPr/>
        </p:nvCxnSpPr>
        <p:spPr>
          <a:xfrm>
            <a:off x="4596708" y="3265775"/>
            <a:ext cx="0" cy="391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453708" y="4038600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true</a:t>
            </a:r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5206308" y="4081046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false</a:t>
            </a:r>
            <a:endParaRPr lang="en-AU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120707" y="4081046"/>
            <a:ext cx="1" cy="1679547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endCxn id="12" idx="0"/>
          </p:cNvCxnSpPr>
          <p:nvPr/>
        </p:nvCxnSpPr>
        <p:spPr>
          <a:xfrm>
            <a:off x="4622608" y="5791200"/>
            <a:ext cx="0" cy="376499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owchart: Terminator 11"/>
          <p:cNvSpPr/>
          <p:nvPr/>
        </p:nvSpPr>
        <p:spPr>
          <a:xfrm>
            <a:off x="3642924" y="6167699"/>
            <a:ext cx="1959367" cy="494872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Stop</a:t>
            </a:r>
          </a:p>
        </p:txBody>
      </p:sp>
      <p:cxnSp>
        <p:nvCxnSpPr>
          <p:cNvPr id="13" name="Straight Arrow Connector 12"/>
          <p:cNvCxnSpPr>
            <a:endCxn id="19" idx="0"/>
          </p:cNvCxnSpPr>
          <p:nvPr/>
        </p:nvCxnSpPr>
        <p:spPr>
          <a:xfrm>
            <a:off x="3072708" y="4075617"/>
            <a:ext cx="0" cy="724983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owchart: Data 13"/>
          <p:cNvSpPr/>
          <p:nvPr/>
        </p:nvSpPr>
        <p:spPr>
          <a:xfrm>
            <a:off x="3072708" y="2819400"/>
            <a:ext cx="3047999" cy="446375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solidFill>
                  <a:schemeClr val="tx1"/>
                </a:solidFill>
              </a:rPr>
              <a:t>READ x</a:t>
            </a:r>
          </a:p>
        </p:txBody>
      </p:sp>
      <p:cxnSp>
        <p:nvCxnSpPr>
          <p:cNvPr id="15" name="Straight Arrow Connector 14"/>
          <p:cNvCxnSpPr>
            <a:stCxn id="5" idx="3"/>
          </p:cNvCxnSpPr>
          <p:nvPr/>
        </p:nvCxnSpPr>
        <p:spPr>
          <a:xfrm>
            <a:off x="5358708" y="4080447"/>
            <a:ext cx="762000" cy="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5" idx="1"/>
          </p:cNvCxnSpPr>
          <p:nvPr/>
        </p:nvCxnSpPr>
        <p:spPr>
          <a:xfrm>
            <a:off x="3072708" y="4080447"/>
            <a:ext cx="762000" cy="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9" idx="2"/>
          </p:cNvCxnSpPr>
          <p:nvPr/>
        </p:nvCxnSpPr>
        <p:spPr>
          <a:xfrm>
            <a:off x="3072708" y="5334000"/>
            <a:ext cx="1" cy="451101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3072708" y="5774282"/>
            <a:ext cx="3047999" cy="10819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owchart: Process 18"/>
          <p:cNvSpPr/>
          <p:nvPr/>
        </p:nvSpPr>
        <p:spPr>
          <a:xfrm>
            <a:off x="2082108" y="4800600"/>
            <a:ext cx="1981200" cy="533400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A = x * x + 2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025708" y="2133600"/>
            <a:ext cx="22470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+mn-lt"/>
              </a:rPr>
              <a:t>IF x &gt; 0 THEN</a:t>
            </a:r>
          </a:p>
          <a:p>
            <a:r>
              <a:rPr lang="en-AU" dirty="0">
                <a:latin typeface="+mn-lt"/>
              </a:rPr>
              <a:t>      A = x*x + 2</a:t>
            </a:r>
          </a:p>
          <a:p>
            <a:r>
              <a:rPr lang="en-AU" dirty="0">
                <a:latin typeface="+mn-lt"/>
              </a:rPr>
              <a:t>ENDIF</a:t>
            </a:r>
          </a:p>
        </p:txBody>
      </p:sp>
      <p:sp>
        <p:nvSpPr>
          <p:cNvPr id="21" name="Right Arrow 20"/>
          <p:cNvSpPr/>
          <p:nvPr/>
        </p:nvSpPr>
        <p:spPr>
          <a:xfrm rot="19314071" flipH="1">
            <a:off x="6711643" y="2727245"/>
            <a:ext cx="1457074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0983C8D-4FE9-44A6-AE7C-280075CC7C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42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03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790700" y="3352800"/>
            <a:ext cx="5791200" cy="25146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2019299" y="554838"/>
            <a:ext cx="8229600" cy="766511"/>
          </a:xfrm>
        </p:spPr>
        <p:txBody>
          <a:bodyPr/>
          <a:lstStyle/>
          <a:p>
            <a:r>
              <a:rPr lang="en-GB" dirty="0"/>
              <a:t>Decision Symbol - IF</a:t>
            </a:r>
            <a:r>
              <a:rPr lang="en-GB" sz="2800" dirty="0"/>
              <a:t>(continued)</a:t>
            </a:r>
            <a:endParaRPr lang="en-AU" dirty="0"/>
          </a:p>
        </p:txBody>
      </p:sp>
      <p:sp>
        <p:nvSpPr>
          <p:cNvPr id="4" name="Flowchart: Terminator 3"/>
          <p:cNvSpPr/>
          <p:nvPr/>
        </p:nvSpPr>
        <p:spPr>
          <a:xfrm>
            <a:off x="3641333" y="1913773"/>
            <a:ext cx="1959367" cy="462766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5" name="Flowchart: Decision 4"/>
          <p:cNvSpPr/>
          <p:nvPr/>
        </p:nvSpPr>
        <p:spPr>
          <a:xfrm>
            <a:off x="3848100" y="3581400"/>
            <a:ext cx="1524000" cy="845693"/>
          </a:xfrm>
          <a:prstGeom prst="flowChartDecis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x &gt; 0</a:t>
            </a:r>
          </a:p>
        </p:txBody>
      </p:sp>
      <p:cxnSp>
        <p:nvCxnSpPr>
          <p:cNvPr id="6" name="Straight Arrow Connector 5"/>
          <p:cNvCxnSpPr>
            <a:stCxn id="4" idx="2"/>
            <a:endCxn id="13" idx="1"/>
          </p:cNvCxnSpPr>
          <p:nvPr/>
        </p:nvCxnSpPr>
        <p:spPr>
          <a:xfrm flipH="1">
            <a:off x="4610100" y="2376539"/>
            <a:ext cx="10917" cy="366661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3" idx="4"/>
            <a:endCxn id="5" idx="0"/>
          </p:cNvCxnSpPr>
          <p:nvPr/>
        </p:nvCxnSpPr>
        <p:spPr>
          <a:xfrm>
            <a:off x="4610100" y="3189575"/>
            <a:ext cx="0" cy="391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467100" y="3962400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true</a:t>
            </a:r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5219700" y="4004846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false</a:t>
            </a:r>
            <a:endParaRPr lang="en-AU" dirty="0"/>
          </a:p>
        </p:txBody>
      </p:sp>
      <p:cxnSp>
        <p:nvCxnSpPr>
          <p:cNvPr id="10" name="Straight Arrow Connector 9"/>
          <p:cNvCxnSpPr>
            <a:stCxn id="19" idx="2"/>
          </p:cNvCxnSpPr>
          <p:nvPr/>
        </p:nvCxnSpPr>
        <p:spPr>
          <a:xfrm>
            <a:off x="6134100" y="5257800"/>
            <a:ext cx="0" cy="426593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endCxn id="12" idx="0"/>
          </p:cNvCxnSpPr>
          <p:nvPr/>
        </p:nvCxnSpPr>
        <p:spPr>
          <a:xfrm>
            <a:off x="4636000" y="5715000"/>
            <a:ext cx="0" cy="376499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owchart: Terminator 11"/>
          <p:cNvSpPr/>
          <p:nvPr/>
        </p:nvSpPr>
        <p:spPr>
          <a:xfrm>
            <a:off x="3656316" y="6091499"/>
            <a:ext cx="1959367" cy="494872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Stop</a:t>
            </a:r>
          </a:p>
        </p:txBody>
      </p:sp>
      <p:sp>
        <p:nvSpPr>
          <p:cNvPr id="13" name="Flowchart: Data 12"/>
          <p:cNvSpPr/>
          <p:nvPr/>
        </p:nvSpPr>
        <p:spPr>
          <a:xfrm>
            <a:off x="3086100" y="2743200"/>
            <a:ext cx="3047999" cy="446375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solidFill>
                  <a:schemeClr val="tx1"/>
                </a:solidFill>
              </a:rPr>
              <a:t>READ x</a:t>
            </a:r>
          </a:p>
        </p:txBody>
      </p:sp>
      <p:cxnSp>
        <p:nvCxnSpPr>
          <p:cNvPr id="14" name="Straight Arrow Connector 13"/>
          <p:cNvCxnSpPr>
            <a:endCxn id="19" idx="0"/>
          </p:cNvCxnSpPr>
          <p:nvPr/>
        </p:nvCxnSpPr>
        <p:spPr>
          <a:xfrm>
            <a:off x="6134100" y="3999417"/>
            <a:ext cx="0" cy="724983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3"/>
          </p:cNvCxnSpPr>
          <p:nvPr/>
        </p:nvCxnSpPr>
        <p:spPr>
          <a:xfrm>
            <a:off x="5372100" y="4004247"/>
            <a:ext cx="762000" cy="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5" idx="1"/>
          </p:cNvCxnSpPr>
          <p:nvPr/>
        </p:nvCxnSpPr>
        <p:spPr>
          <a:xfrm>
            <a:off x="3086100" y="4004247"/>
            <a:ext cx="762000" cy="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086101" y="3999417"/>
            <a:ext cx="0" cy="1709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3086100" y="5698082"/>
            <a:ext cx="3047999" cy="10819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owchart: Process 18"/>
          <p:cNvSpPr/>
          <p:nvPr/>
        </p:nvSpPr>
        <p:spPr>
          <a:xfrm>
            <a:off x="5143500" y="4724400"/>
            <a:ext cx="1981200" cy="533400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B = x + 1</a:t>
            </a:r>
          </a:p>
        </p:txBody>
      </p:sp>
      <p:sp>
        <p:nvSpPr>
          <p:cNvPr id="20" name="Right Arrow 19"/>
          <p:cNvSpPr/>
          <p:nvPr/>
        </p:nvSpPr>
        <p:spPr>
          <a:xfrm rot="19314071" flipH="1">
            <a:off x="6725035" y="2651045"/>
            <a:ext cx="1457074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TextBox 20"/>
          <p:cNvSpPr txBox="1"/>
          <p:nvPr/>
        </p:nvSpPr>
        <p:spPr>
          <a:xfrm>
            <a:off x="8167357" y="2185158"/>
            <a:ext cx="2129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+mn-lt"/>
              </a:rPr>
              <a:t>IF x &lt;= 0 THEN</a:t>
            </a:r>
          </a:p>
          <a:p>
            <a:r>
              <a:rPr lang="en-AU" dirty="0">
                <a:latin typeface="+mn-lt"/>
              </a:rPr>
              <a:t>      B = x + 1</a:t>
            </a:r>
          </a:p>
          <a:p>
            <a:r>
              <a:rPr lang="en-AU" dirty="0">
                <a:latin typeface="+mn-lt"/>
              </a:rPr>
              <a:t>ENDIF</a:t>
            </a:r>
          </a:p>
        </p:txBody>
      </p:sp>
    </p:spTree>
    <p:extLst>
      <p:ext uri="{BB962C8B-B14F-4D97-AF65-F5344CB8AC3E}">
        <p14:creationId xmlns:p14="http://schemas.microsoft.com/office/powerpoint/2010/main" val="599431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333500" y="3463756"/>
            <a:ext cx="8763000" cy="26670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2019300" y="831969"/>
            <a:ext cx="4343401" cy="574387"/>
          </a:xfrm>
        </p:spPr>
        <p:txBody>
          <a:bodyPr>
            <a:normAutofit fontScale="90000"/>
          </a:bodyPr>
          <a:lstStyle/>
          <a:p>
            <a:r>
              <a:rPr lang="en-GB" dirty="0"/>
              <a:t>Decision Symbol - CASE</a:t>
            </a:r>
            <a:endParaRPr lang="en-AU" dirty="0"/>
          </a:p>
        </p:txBody>
      </p:sp>
      <p:sp>
        <p:nvSpPr>
          <p:cNvPr id="4" name="Flowchart: Terminator 3"/>
          <p:cNvSpPr/>
          <p:nvPr/>
        </p:nvSpPr>
        <p:spPr>
          <a:xfrm>
            <a:off x="3107933" y="2015956"/>
            <a:ext cx="1959367" cy="462766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5" name="Flowchart: Decision 4"/>
          <p:cNvSpPr/>
          <p:nvPr/>
        </p:nvSpPr>
        <p:spPr>
          <a:xfrm>
            <a:off x="3314700" y="3683583"/>
            <a:ext cx="1524000" cy="845693"/>
          </a:xfrm>
          <a:prstGeom prst="flowChartDecis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x?</a:t>
            </a:r>
          </a:p>
        </p:txBody>
      </p:sp>
      <p:cxnSp>
        <p:nvCxnSpPr>
          <p:cNvPr id="6" name="Straight Arrow Connector 5"/>
          <p:cNvCxnSpPr>
            <a:stCxn id="4" idx="2"/>
            <a:endCxn id="10" idx="1"/>
          </p:cNvCxnSpPr>
          <p:nvPr/>
        </p:nvCxnSpPr>
        <p:spPr>
          <a:xfrm flipH="1">
            <a:off x="4076700" y="2478722"/>
            <a:ext cx="10917" cy="366661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0" idx="4"/>
            <a:endCxn id="5" idx="0"/>
          </p:cNvCxnSpPr>
          <p:nvPr/>
        </p:nvCxnSpPr>
        <p:spPr>
          <a:xfrm>
            <a:off x="4076700" y="3291758"/>
            <a:ext cx="0" cy="391825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4076700" y="5978356"/>
            <a:ext cx="0" cy="376499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lowchart: Terminator 8"/>
          <p:cNvSpPr/>
          <p:nvPr/>
        </p:nvSpPr>
        <p:spPr>
          <a:xfrm>
            <a:off x="3086100" y="6359356"/>
            <a:ext cx="1959367" cy="494872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Stop</a:t>
            </a:r>
          </a:p>
        </p:txBody>
      </p:sp>
      <p:sp>
        <p:nvSpPr>
          <p:cNvPr id="10" name="Flowchart: Data 9"/>
          <p:cNvSpPr/>
          <p:nvPr/>
        </p:nvSpPr>
        <p:spPr>
          <a:xfrm>
            <a:off x="2552700" y="2845383"/>
            <a:ext cx="3047999" cy="446375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solidFill>
                  <a:schemeClr val="tx1"/>
                </a:solidFill>
              </a:rPr>
              <a:t>READ x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400300" y="5978356"/>
            <a:ext cx="16764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400300" y="4835356"/>
            <a:ext cx="6629400" cy="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5" idx="2"/>
          </p:cNvCxnSpPr>
          <p:nvPr/>
        </p:nvCxnSpPr>
        <p:spPr>
          <a:xfrm flipV="1">
            <a:off x="4076700" y="4529276"/>
            <a:ext cx="0" cy="30608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owchart: Process 13"/>
          <p:cNvSpPr/>
          <p:nvPr/>
        </p:nvSpPr>
        <p:spPr>
          <a:xfrm>
            <a:off x="1409700" y="5140156"/>
            <a:ext cx="1981200" cy="533400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A = x*x + 2</a:t>
            </a:r>
          </a:p>
        </p:txBody>
      </p:sp>
      <p:sp>
        <p:nvSpPr>
          <p:cNvPr id="15" name="Flowchart: Process 14"/>
          <p:cNvSpPr/>
          <p:nvPr/>
        </p:nvSpPr>
        <p:spPr>
          <a:xfrm>
            <a:off x="3619500" y="5140156"/>
            <a:ext cx="1981200" cy="533400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A = x + 1</a:t>
            </a:r>
          </a:p>
        </p:txBody>
      </p:sp>
      <p:cxnSp>
        <p:nvCxnSpPr>
          <p:cNvPr id="16" name="Straight Arrow Connector 15"/>
          <p:cNvCxnSpPr>
            <a:stCxn id="14" idx="0"/>
          </p:cNvCxnSpPr>
          <p:nvPr/>
        </p:nvCxnSpPr>
        <p:spPr>
          <a:xfrm flipV="1">
            <a:off x="2400300" y="4835356"/>
            <a:ext cx="0" cy="30480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5" idx="0"/>
          </p:cNvCxnSpPr>
          <p:nvPr/>
        </p:nvCxnSpPr>
        <p:spPr>
          <a:xfrm flipV="1">
            <a:off x="4610100" y="4835356"/>
            <a:ext cx="0" cy="30480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00300" y="4835356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0</a:t>
            </a:r>
            <a:endParaRPr lang="en-AU" dirty="0"/>
          </a:p>
        </p:txBody>
      </p:sp>
      <p:sp>
        <p:nvSpPr>
          <p:cNvPr id="19" name="TextBox 18"/>
          <p:cNvSpPr txBox="1"/>
          <p:nvPr/>
        </p:nvSpPr>
        <p:spPr>
          <a:xfrm>
            <a:off x="4610100" y="4835356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1</a:t>
            </a:r>
            <a:endParaRPr lang="en-AU" dirty="0"/>
          </a:p>
        </p:txBody>
      </p:sp>
      <p:sp>
        <p:nvSpPr>
          <p:cNvPr id="20" name="Flowchart: Process 19"/>
          <p:cNvSpPr/>
          <p:nvPr/>
        </p:nvSpPr>
        <p:spPr>
          <a:xfrm>
            <a:off x="5829300" y="5140156"/>
            <a:ext cx="1981200" cy="533400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A = x - 1</a:t>
            </a:r>
          </a:p>
        </p:txBody>
      </p:sp>
      <p:cxnSp>
        <p:nvCxnSpPr>
          <p:cNvPr id="21" name="Straight Arrow Connector 20"/>
          <p:cNvCxnSpPr>
            <a:stCxn id="20" idx="0"/>
          </p:cNvCxnSpPr>
          <p:nvPr/>
        </p:nvCxnSpPr>
        <p:spPr>
          <a:xfrm flipV="1">
            <a:off x="6819900" y="4835356"/>
            <a:ext cx="0" cy="30480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819900" y="4835356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2</a:t>
            </a:r>
            <a:endParaRPr lang="en-AU" dirty="0"/>
          </a:p>
        </p:txBody>
      </p:sp>
      <p:sp>
        <p:nvSpPr>
          <p:cNvPr id="23" name="Flowchart: Process 22"/>
          <p:cNvSpPr/>
          <p:nvPr/>
        </p:nvSpPr>
        <p:spPr>
          <a:xfrm>
            <a:off x="8039100" y="5140156"/>
            <a:ext cx="1981200" cy="533400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A = 0</a:t>
            </a:r>
          </a:p>
        </p:txBody>
      </p:sp>
      <p:cxnSp>
        <p:nvCxnSpPr>
          <p:cNvPr id="24" name="Straight Arrow Connector 23"/>
          <p:cNvCxnSpPr>
            <a:stCxn id="23" idx="0"/>
          </p:cNvCxnSpPr>
          <p:nvPr/>
        </p:nvCxnSpPr>
        <p:spPr>
          <a:xfrm flipV="1">
            <a:off x="9029700" y="4835356"/>
            <a:ext cx="0" cy="30480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9029700" y="4835356"/>
            <a:ext cx="914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OTHER</a:t>
            </a:r>
            <a:endParaRPr lang="en-AU" dirty="0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400300" y="5673556"/>
            <a:ext cx="0" cy="30480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610100" y="5673556"/>
            <a:ext cx="0" cy="30480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6819900" y="5673556"/>
            <a:ext cx="0" cy="30480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9029700" y="5673556"/>
            <a:ext cx="0" cy="30480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4076700" y="5978356"/>
            <a:ext cx="4953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353300" y="1079232"/>
            <a:ext cx="2667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+mn-lt"/>
              </a:rPr>
              <a:t>CASE x</a:t>
            </a:r>
          </a:p>
          <a:p>
            <a:r>
              <a:rPr lang="en-AU" dirty="0">
                <a:latin typeface="+mn-lt"/>
              </a:rPr>
              <a:t>      0 : A = x*x + 2</a:t>
            </a:r>
          </a:p>
          <a:p>
            <a:r>
              <a:rPr lang="en-AU" dirty="0">
                <a:latin typeface="+mn-lt"/>
              </a:rPr>
              <a:t>      1 : A = x + 1</a:t>
            </a:r>
          </a:p>
          <a:p>
            <a:r>
              <a:rPr lang="en-AU" dirty="0">
                <a:latin typeface="+mn-lt"/>
              </a:rPr>
              <a:t>      2 : A = x – 1</a:t>
            </a:r>
          </a:p>
          <a:p>
            <a:r>
              <a:rPr lang="en-AU" dirty="0">
                <a:latin typeface="+mn-lt"/>
              </a:rPr>
              <a:t>      other : A = 0</a:t>
            </a:r>
          </a:p>
          <a:p>
            <a:r>
              <a:rPr lang="en-AU" dirty="0">
                <a:latin typeface="+mn-lt"/>
              </a:rPr>
              <a:t>ENDCASE</a:t>
            </a:r>
          </a:p>
        </p:txBody>
      </p:sp>
      <p:sp>
        <p:nvSpPr>
          <p:cNvPr id="32" name="Right Arrow 31"/>
          <p:cNvSpPr/>
          <p:nvPr/>
        </p:nvSpPr>
        <p:spPr>
          <a:xfrm rot="19314071" flipH="1">
            <a:off x="6191635" y="2771168"/>
            <a:ext cx="1457074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8D5D7AF-DBA2-4750-9E4E-250CAB30E7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784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42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628900" y="3505200"/>
            <a:ext cx="3276600" cy="31242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2019300" y="657304"/>
            <a:ext cx="8229600" cy="792162"/>
          </a:xfrm>
        </p:spPr>
        <p:txBody>
          <a:bodyPr/>
          <a:lstStyle/>
          <a:p>
            <a:r>
              <a:rPr lang="en-GB" dirty="0"/>
              <a:t>Decision Symbol - DOWHILE</a:t>
            </a:r>
            <a:endParaRPr lang="en-AU" dirty="0"/>
          </a:p>
        </p:txBody>
      </p:sp>
      <p:sp>
        <p:nvSpPr>
          <p:cNvPr id="4" name="Flowchart: Terminator 3"/>
          <p:cNvSpPr/>
          <p:nvPr/>
        </p:nvSpPr>
        <p:spPr>
          <a:xfrm>
            <a:off x="3641333" y="2057400"/>
            <a:ext cx="1959367" cy="462766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5" name="Flowchart: Decision 4"/>
          <p:cNvSpPr/>
          <p:nvPr/>
        </p:nvSpPr>
        <p:spPr>
          <a:xfrm>
            <a:off x="3848100" y="4191000"/>
            <a:ext cx="1524000" cy="845693"/>
          </a:xfrm>
          <a:prstGeom prst="flowChartDecis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N&lt;0</a:t>
            </a:r>
          </a:p>
        </p:txBody>
      </p:sp>
      <p:cxnSp>
        <p:nvCxnSpPr>
          <p:cNvPr id="6" name="Straight Arrow Connector 5"/>
          <p:cNvCxnSpPr>
            <a:stCxn id="4" idx="2"/>
            <a:endCxn id="12" idx="1"/>
          </p:cNvCxnSpPr>
          <p:nvPr/>
        </p:nvCxnSpPr>
        <p:spPr>
          <a:xfrm flipH="1">
            <a:off x="4610100" y="2520166"/>
            <a:ext cx="10917" cy="375434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2" idx="4"/>
            <a:endCxn id="5" idx="0"/>
          </p:cNvCxnSpPr>
          <p:nvPr/>
        </p:nvCxnSpPr>
        <p:spPr>
          <a:xfrm>
            <a:off x="4610100" y="3341975"/>
            <a:ext cx="0" cy="849025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610100" y="4995446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true</a:t>
            </a:r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5219700" y="4614446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false</a:t>
            </a:r>
            <a:endParaRPr lang="en-AU" dirty="0"/>
          </a:p>
        </p:txBody>
      </p:sp>
      <p:cxnSp>
        <p:nvCxnSpPr>
          <p:cNvPr id="10" name="Straight Arrow Connector 9"/>
          <p:cNvCxnSpPr>
            <a:endCxn id="11" idx="0"/>
          </p:cNvCxnSpPr>
          <p:nvPr/>
        </p:nvCxnSpPr>
        <p:spPr>
          <a:xfrm flipH="1">
            <a:off x="7113784" y="4648200"/>
            <a:ext cx="10916" cy="1219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owchart: Terminator 10"/>
          <p:cNvSpPr/>
          <p:nvPr/>
        </p:nvSpPr>
        <p:spPr>
          <a:xfrm>
            <a:off x="6134100" y="5867400"/>
            <a:ext cx="1959367" cy="494872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Stop</a:t>
            </a:r>
          </a:p>
        </p:txBody>
      </p:sp>
      <p:sp>
        <p:nvSpPr>
          <p:cNvPr id="12" name="Flowchart: Data 11"/>
          <p:cNvSpPr/>
          <p:nvPr/>
        </p:nvSpPr>
        <p:spPr>
          <a:xfrm>
            <a:off x="3619499" y="2895600"/>
            <a:ext cx="1981201" cy="446375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solidFill>
                  <a:schemeClr val="tx1"/>
                </a:solidFill>
              </a:rPr>
              <a:t>READ N</a:t>
            </a:r>
          </a:p>
        </p:txBody>
      </p:sp>
      <p:cxnSp>
        <p:nvCxnSpPr>
          <p:cNvPr id="13" name="Straight Arrow Connector 12"/>
          <p:cNvCxnSpPr>
            <a:stCxn id="5" idx="2"/>
            <a:endCxn id="18" idx="1"/>
          </p:cNvCxnSpPr>
          <p:nvPr/>
        </p:nvCxnSpPr>
        <p:spPr>
          <a:xfrm>
            <a:off x="4610100" y="5036693"/>
            <a:ext cx="0" cy="393105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3"/>
          </p:cNvCxnSpPr>
          <p:nvPr/>
        </p:nvCxnSpPr>
        <p:spPr>
          <a:xfrm>
            <a:off x="5372100" y="4613847"/>
            <a:ext cx="1752600" cy="34353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086100" y="3657600"/>
            <a:ext cx="0" cy="266700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086100" y="6318502"/>
            <a:ext cx="1524000" cy="6098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086100" y="3657600"/>
            <a:ext cx="1524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Data 17"/>
          <p:cNvSpPr/>
          <p:nvPr/>
        </p:nvSpPr>
        <p:spPr>
          <a:xfrm>
            <a:off x="3619499" y="5429798"/>
            <a:ext cx="1981201" cy="446375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>
                <a:solidFill>
                  <a:schemeClr val="tx1"/>
                </a:solidFill>
              </a:rPr>
              <a:t>READ N</a:t>
            </a:r>
          </a:p>
        </p:txBody>
      </p:sp>
      <p:cxnSp>
        <p:nvCxnSpPr>
          <p:cNvPr id="19" name="Straight Arrow Connector 18"/>
          <p:cNvCxnSpPr>
            <a:endCxn id="18" idx="4"/>
          </p:cNvCxnSpPr>
          <p:nvPr/>
        </p:nvCxnSpPr>
        <p:spPr>
          <a:xfrm flipV="1">
            <a:off x="4610100" y="5876173"/>
            <a:ext cx="0" cy="448427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658100" y="2533471"/>
            <a:ext cx="2667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+mn-lt"/>
              </a:rPr>
              <a:t>DOWHILE N &lt; 0</a:t>
            </a:r>
          </a:p>
          <a:p>
            <a:r>
              <a:rPr lang="en-AU" dirty="0">
                <a:latin typeface="+mn-lt"/>
              </a:rPr>
              <a:t>      READ N</a:t>
            </a:r>
          </a:p>
          <a:p>
            <a:r>
              <a:rPr lang="en-AU" dirty="0">
                <a:latin typeface="+mn-lt"/>
              </a:rPr>
              <a:t>ENDWHILE</a:t>
            </a:r>
          </a:p>
        </p:txBody>
      </p:sp>
      <p:sp>
        <p:nvSpPr>
          <p:cNvPr id="21" name="Right Arrow 20"/>
          <p:cNvSpPr/>
          <p:nvPr/>
        </p:nvSpPr>
        <p:spPr>
          <a:xfrm rot="20154522" flipH="1">
            <a:off x="5840382" y="3271994"/>
            <a:ext cx="1819741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1102749-E950-4D26-A60F-CF43E7A636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05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9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400300" y="1981200"/>
            <a:ext cx="3394059" cy="45720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3216667" y="253796"/>
            <a:ext cx="6803633" cy="599534"/>
          </a:xfrm>
        </p:spPr>
        <p:txBody>
          <a:bodyPr>
            <a:normAutofit fontScale="90000"/>
          </a:bodyPr>
          <a:lstStyle/>
          <a:p>
            <a:r>
              <a:rPr lang="en-GB" dirty="0"/>
              <a:t>Decision Symbol – DO</a:t>
            </a:r>
            <a:endParaRPr lang="en-AU" dirty="0"/>
          </a:p>
        </p:txBody>
      </p:sp>
      <p:sp>
        <p:nvSpPr>
          <p:cNvPr id="4" name="Flowchart: Terminator 3"/>
          <p:cNvSpPr/>
          <p:nvPr/>
        </p:nvSpPr>
        <p:spPr>
          <a:xfrm>
            <a:off x="3336533" y="1371600"/>
            <a:ext cx="1959367" cy="462766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5" name="Flowchart: Decision 4"/>
          <p:cNvSpPr/>
          <p:nvPr/>
        </p:nvSpPr>
        <p:spPr>
          <a:xfrm>
            <a:off x="3314700" y="5340098"/>
            <a:ext cx="1981200" cy="845693"/>
          </a:xfrm>
          <a:prstGeom prst="flowChartDecis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N &lt;= 5</a:t>
            </a:r>
          </a:p>
        </p:txBody>
      </p:sp>
      <p:cxnSp>
        <p:nvCxnSpPr>
          <p:cNvPr id="6" name="Straight Arrow Connector 5"/>
          <p:cNvCxnSpPr>
            <a:stCxn id="4" idx="2"/>
            <a:endCxn id="16" idx="0"/>
          </p:cNvCxnSpPr>
          <p:nvPr/>
        </p:nvCxnSpPr>
        <p:spPr>
          <a:xfrm flipH="1">
            <a:off x="4305300" y="1834366"/>
            <a:ext cx="10917" cy="375434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6" idx="2"/>
            <a:endCxn id="17" idx="0"/>
          </p:cNvCxnSpPr>
          <p:nvPr/>
        </p:nvCxnSpPr>
        <p:spPr>
          <a:xfrm>
            <a:off x="4305300" y="2743200"/>
            <a:ext cx="0" cy="768098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219700" y="5410200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false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81500" y="6178298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true</a:t>
            </a:r>
            <a:endParaRPr lang="en-AU" dirty="0"/>
          </a:p>
        </p:txBody>
      </p:sp>
      <p:sp>
        <p:nvSpPr>
          <p:cNvPr id="10" name="Flowchart: Terminator 9"/>
          <p:cNvSpPr/>
          <p:nvPr/>
        </p:nvSpPr>
        <p:spPr>
          <a:xfrm>
            <a:off x="6819900" y="5562600"/>
            <a:ext cx="1959367" cy="494872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Stop</a:t>
            </a:r>
          </a:p>
        </p:txBody>
      </p:sp>
      <p:cxnSp>
        <p:nvCxnSpPr>
          <p:cNvPr id="11" name="Straight Arrow Connector 10"/>
          <p:cNvCxnSpPr>
            <a:stCxn id="5" idx="3"/>
          </p:cNvCxnSpPr>
          <p:nvPr/>
        </p:nvCxnSpPr>
        <p:spPr>
          <a:xfrm>
            <a:off x="5295900" y="5762945"/>
            <a:ext cx="1524000" cy="34353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781300" y="3048000"/>
            <a:ext cx="0" cy="3352800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781300" y="6400800"/>
            <a:ext cx="1524000" cy="6098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2781300" y="3048000"/>
            <a:ext cx="1524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5" idx="2"/>
          </p:cNvCxnSpPr>
          <p:nvPr/>
        </p:nvCxnSpPr>
        <p:spPr>
          <a:xfrm flipV="1">
            <a:off x="4305300" y="6185791"/>
            <a:ext cx="0" cy="215009"/>
          </a:xfrm>
          <a:prstGeom prst="straightConnector1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owchart: Process 15"/>
          <p:cNvSpPr/>
          <p:nvPr/>
        </p:nvSpPr>
        <p:spPr>
          <a:xfrm>
            <a:off x="3314700" y="2209800"/>
            <a:ext cx="1981200" cy="533400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N = 1</a:t>
            </a:r>
          </a:p>
        </p:txBody>
      </p:sp>
      <p:sp>
        <p:nvSpPr>
          <p:cNvPr id="17" name="Flowchart: Process 16"/>
          <p:cNvSpPr/>
          <p:nvPr/>
        </p:nvSpPr>
        <p:spPr>
          <a:xfrm>
            <a:off x="3314700" y="3511298"/>
            <a:ext cx="1981200" cy="533400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statements</a:t>
            </a:r>
          </a:p>
        </p:txBody>
      </p:sp>
      <p:sp>
        <p:nvSpPr>
          <p:cNvPr id="18" name="Flowchart: Process 17"/>
          <p:cNvSpPr/>
          <p:nvPr/>
        </p:nvSpPr>
        <p:spPr>
          <a:xfrm>
            <a:off x="3314700" y="4425698"/>
            <a:ext cx="1981200" cy="533400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N = N + 1</a:t>
            </a:r>
          </a:p>
        </p:txBody>
      </p:sp>
      <p:cxnSp>
        <p:nvCxnSpPr>
          <p:cNvPr id="19" name="Straight Arrow Connector 18"/>
          <p:cNvCxnSpPr>
            <a:stCxn id="17" idx="2"/>
            <a:endCxn id="18" idx="0"/>
          </p:cNvCxnSpPr>
          <p:nvPr/>
        </p:nvCxnSpPr>
        <p:spPr>
          <a:xfrm>
            <a:off x="4305300" y="4044698"/>
            <a:ext cx="0" cy="381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8" idx="2"/>
            <a:endCxn id="5" idx="0"/>
          </p:cNvCxnSpPr>
          <p:nvPr/>
        </p:nvCxnSpPr>
        <p:spPr>
          <a:xfrm>
            <a:off x="4305300" y="4959098"/>
            <a:ext cx="0" cy="381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615530" y="1447800"/>
            <a:ext cx="2537558" cy="1200329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AU" dirty="0">
                <a:latin typeface="+mn-lt"/>
              </a:rPr>
              <a:t>DO N = 1 TO 5</a:t>
            </a:r>
          </a:p>
          <a:p>
            <a:r>
              <a:rPr lang="en-AU" dirty="0">
                <a:latin typeface="+mn-lt"/>
              </a:rPr>
              <a:t>      statements</a:t>
            </a:r>
          </a:p>
          <a:p>
            <a:r>
              <a:rPr lang="en-AU" dirty="0">
                <a:latin typeface="+mn-lt"/>
              </a:rPr>
              <a:t>ENDDO</a:t>
            </a:r>
          </a:p>
        </p:txBody>
      </p:sp>
      <p:sp>
        <p:nvSpPr>
          <p:cNvPr id="22" name="Right Arrow 21"/>
          <p:cNvSpPr/>
          <p:nvPr/>
        </p:nvSpPr>
        <p:spPr>
          <a:xfrm rot="20154522" flipH="1">
            <a:off x="5635764" y="1837089"/>
            <a:ext cx="881769" cy="442616"/>
          </a:xfrm>
          <a:prstGeom prst="rightArrow">
            <a:avLst>
              <a:gd name="adj1" fmla="val 50000"/>
              <a:gd name="adj2" fmla="val 103411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C81B9D2-0454-48FA-A9D6-57837E99BC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40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9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035" y="838200"/>
            <a:ext cx="5257800" cy="523875"/>
          </a:xfrm>
        </p:spPr>
        <p:txBody>
          <a:bodyPr>
            <a:noAutofit/>
          </a:bodyPr>
          <a:lstStyle/>
          <a:p>
            <a:r>
              <a:rPr lang="en-AU" sz="3200" b="0" cap="none" dirty="0"/>
              <a:t>An Algorithm Summarizes Lengthy Text Surprisingly Well!</a:t>
            </a:r>
            <a:endParaRPr lang="en-AU" sz="3200" cap="non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99" y="2438400"/>
            <a:ext cx="7239001" cy="4572000"/>
          </a:xfrm>
        </p:spPr>
        <p:txBody>
          <a:bodyPr>
            <a:normAutofit lnSpcReduction="10000"/>
          </a:bodyPr>
          <a:lstStyle/>
          <a:p>
            <a:pPr fontAlgn="base"/>
            <a:r>
              <a:rPr lang="en-AU" dirty="0">
                <a:solidFill>
                  <a:schemeClr val="tx1"/>
                </a:solidFill>
              </a:rPr>
              <a:t>An algorithm developed by researchers at Salesforce shows how computers may eventually take on the job of summarizing documents. </a:t>
            </a:r>
          </a:p>
          <a:p>
            <a:pPr fontAlgn="base"/>
            <a:endParaRPr lang="en-AU" dirty="0">
              <a:solidFill>
                <a:schemeClr val="tx1"/>
              </a:solidFill>
            </a:endParaRPr>
          </a:p>
          <a:p>
            <a:pPr fontAlgn="base"/>
            <a:r>
              <a:rPr lang="en-AU" dirty="0">
                <a:solidFill>
                  <a:schemeClr val="tx1"/>
                </a:solidFill>
              </a:rPr>
              <a:t>It uses several machine-learning tricks to produce surprisingly coherent and accurate snippets of text from longer pieces. And while it isn’t yet as good as a person, it hints at how condensing text could eventually become automated.</a:t>
            </a:r>
          </a:p>
          <a:p>
            <a:pPr fontAlgn="base"/>
            <a:endParaRPr lang="en-AU" dirty="0">
              <a:solidFill>
                <a:schemeClr val="tx1"/>
              </a:solidFill>
            </a:endParaRPr>
          </a:p>
          <a:p>
            <a:pPr fontAlgn="base"/>
            <a:r>
              <a:rPr lang="en-AU" dirty="0">
                <a:solidFill>
                  <a:schemeClr val="tx1"/>
                </a:solidFill>
              </a:rPr>
              <a:t>The Salesforce algorithm is dramatically better than anything developed previously, according to a common software tool for measuring the accuracy of text summaries.</a:t>
            </a:r>
          </a:p>
          <a:p>
            <a:pPr fontAlgn="base"/>
            <a:endParaRPr lang="en-AU" dirty="0">
              <a:solidFill>
                <a:schemeClr val="tx1"/>
              </a:solidFill>
              <a:hlinkClick r:id="" action="ppaction://noaction"/>
            </a:endParaRPr>
          </a:p>
          <a:p>
            <a:r>
              <a:rPr lang="en-AU" dirty="0">
                <a:solidFill>
                  <a:schemeClr val="tx1"/>
                </a:solidFill>
                <a:hlinkClick r:id="rId4"/>
              </a:rPr>
              <a:t>https://www.technologyreview.com/s/607828/an-algorithm-summarizes-lengthy-text-surprisingly-well/</a:t>
            </a:r>
            <a:endParaRPr lang="en-AU" dirty="0">
              <a:solidFill>
                <a:schemeClr val="tx1"/>
              </a:solidFill>
            </a:endParaRPr>
          </a:p>
          <a:p>
            <a:endParaRPr lang="en-AU" dirty="0">
              <a:solidFill>
                <a:schemeClr val="tx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7658100" y="2438400"/>
            <a:ext cx="2438400" cy="3962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The system learns from examples of good summaries, an approach called supervised learning, but also employs a kind of artificial attention to the text it is ingesting and outputting.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9275" y="457200"/>
            <a:ext cx="4657725" cy="14666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D4FA5C3-A4DF-42CA-9FE2-833496457F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603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8102" y="152400"/>
            <a:ext cx="5539598" cy="914400"/>
          </a:xfrm>
        </p:spPr>
        <p:txBody>
          <a:bodyPr>
            <a:normAutofit fontScale="90000"/>
          </a:bodyPr>
          <a:lstStyle/>
          <a:p>
            <a:r>
              <a:rPr lang="en-AU" dirty="0"/>
              <a:t>You might have guessed by now flowcharts can be really </a:t>
            </a:r>
            <a:r>
              <a:rPr lang="en-AU" i="1" dirty="0"/>
              <a:t>useful!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371601"/>
            <a:ext cx="9677400" cy="5181600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AU" sz="2400" dirty="0"/>
              <a:t>Are you someone who suffers from allergies or not really sure if you have allergies or something else entirely? </a:t>
            </a:r>
          </a:p>
          <a:p>
            <a:pPr marL="0" indent="0">
              <a:buNone/>
            </a:pPr>
            <a:r>
              <a:rPr lang="en-AU" sz="2400" dirty="0"/>
              <a:t>How can you know? </a:t>
            </a:r>
          </a:p>
          <a:p>
            <a:pPr marL="0" indent="0">
              <a:buNone/>
            </a:pPr>
            <a:endParaRPr lang="en-AU" sz="2400" dirty="0"/>
          </a:p>
          <a:p>
            <a:pPr marL="0" indent="0">
              <a:buNone/>
            </a:pPr>
            <a:r>
              <a:rPr lang="en-AU" sz="2400" i="1" dirty="0"/>
              <a:t>Here’s A Simple Flowchart To Help You!</a:t>
            </a:r>
          </a:p>
          <a:p>
            <a:pPr marL="0" indent="0">
              <a:buNone/>
            </a:pPr>
            <a:endParaRPr lang="en-AU" sz="2400" dirty="0"/>
          </a:p>
          <a:p>
            <a:pPr marL="0" indent="0">
              <a:buNone/>
            </a:pPr>
            <a:r>
              <a:rPr lang="en-AU" sz="2400" b="1" dirty="0"/>
              <a:t>Article</a:t>
            </a:r>
            <a:r>
              <a:rPr lang="en-AU" sz="2400" dirty="0"/>
              <a:t>: </a:t>
            </a:r>
            <a:r>
              <a:rPr lang="en-AU" sz="2400" dirty="0">
                <a:hlinkClick r:id="rId4"/>
              </a:rPr>
              <a:t>http://www.huffingtonpost.com/2015/05/11/you-probably-have-allergies-flowchart_n_7129762.html</a:t>
            </a:r>
            <a:endParaRPr lang="en-AU" sz="2400" dirty="0"/>
          </a:p>
          <a:p>
            <a:pPr marL="0" indent="0">
              <a:buNone/>
            </a:pPr>
            <a:endParaRPr lang="en-AU" sz="2400" dirty="0"/>
          </a:p>
          <a:p>
            <a:pPr marL="0" indent="0">
              <a:buNone/>
            </a:pPr>
            <a:r>
              <a:rPr lang="en-AU" sz="2400" b="1" dirty="0"/>
              <a:t>Full flowchart image here</a:t>
            </a:r>
            <a:r>
              <a:rPr lang="en-AU" sz="2400" dirty="0"/>
              <a:t>: </a:t>
            </a:r>
            <a:r>
              <a:rPr lang="en-AU" sz="2400" dirty="0">
                <a:hlinkClick r:id="rId5"/>
              </a:rPr>
              <a:t>http://big.assets.huffingtonpost.com/ProbablyAllergies.jpg</a:t>
            </a:r>
            <a:endParaRPr lang="en-AU" sz="2400" dirty="0"/>
          </a:p>
          <a:p>
            <a:pPr marL="0" indent="0">
              <a:buNone/>
            </a:pPr>
            <a:endParaRPr lang="en-AU" sz="2400" dirty="0"/>
          </a:p>
          <a:p>
            <a:endParaRPr lang="en-AU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8901" y="1905000"/>
            <a:ext cx="2819400" cy="1835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Pentagon 5"/>
          <p:cNvSpPr/>
          <p:nvPr/>
        </p:nvSpPr>
        <p:spPr>
          <a:xfrm>
            <a:off x="3619500" y="2286000"/>
            <a:ext cx="2324100" cy="6858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This could be made into an app!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D808824-6420-40EA-A563-151EB11CEA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17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2238375" y="627857"/>
            <a:ext cx="7705725" cy="792162"/>
          </a:xfrm>
        </p:spPr>
        <p:txBody>
          <a:bodyPr>
            <a:normAutofit/>
          </a:bodyPr>
          <a:lstStyle/>
          <a:p>
            <a:r>
              <a:rPr lang="en-GB" sz="4000" dirty="0"/>
              <a:t>Flowcharts Summary!</a:t>
            </a:r>
            <a:endParaRPr lang="en-AU" sz="4000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2324100" y="1600200"/>
            <a:ext cx="8143875" cy="4525963"/>
          </a:xfrm>
        </p:spPr>
        <p:txBody>
          <a:bodyPr/>
          <a:lstStyle/>
          <a:p>
            <a:r>
              <a:rPr lang="en-GB" sz="3600" dirty="0"/>
              <a:t>Flowcharts are another way to:</a:t>
            </a:r>
          </a:p>
          <a:p>
            <a:pPr lvl="1"/>
            <a:r>
              <a:rPr lang="en-GB" sz="3200" dirty="0"/>
              <a:t>Represent an algorithm</a:t>
            </a:r>
          </a:p>
          <a:p>
            <a:pPr lvl="1"/>
            <a:r>
              <a:rPr lang="en-GB" sz="3200" dirty="0"/>
              <a:t>Develop an algorithm</a:t>
            </a:r>
          </a:p>
        </p:txBody>
      </p:sp>
      <p:pic>
        <p:nvPicPr>
          <p:cNvPr id="5" name="Picture 2" descr="http://www.rff.com/flowchart_start_en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2017" y="3623238"/>
            <a:ext cx="3282083" cy="30670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result for flow chart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100" y="3863181"/>
            <a:ext cx="2095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DAF66CD-CBAD-4090-B22B-1F9B88C24D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46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Callout 1"/>
          <p:cNvSpPr/>
          <p:nvPr/>
        </p:nvSpPr>
        <p:spPr>
          <a:xfrm>
            <a:off x="2552700" y="334021"/>
            <a:ext cx="6096000" cy="4876800"/>
          </a:xfrm>
          <a:prstGeom prst="cloudCallout">
            <a:avLst>
              <a:gd name="adj1" fmla="val -57095"/>
              <a:gd name="adj2" fmla="val 43248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b="1" dirty="0">
                <a:latin typeface="Arial Narrow" pitchFamily="34" charset="0"/>
              </a:rPr>
              <a:t>	Part 2 Content</a:t>
            </a:r>
          </a:p>
          <a:p>
            <a:pPr algn="ctr"/>
            <a:endParaRPr lang="en-AU" b="1" dirty="0">
              <a:latin typeface="Arial Narrow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Preconditions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err="1"/>
              <a:t>Postconditions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Implementing pre and post conditions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Assertions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Examples</a:t>
            </a:r>
          </a:p>
          <a:p>
            <a:pPr algn="ctr"/>
            <a:endParaRPr lang="en-AU" dirty="0"/>
          </a:p>
        </p:txBody>
      </p:sp>
      <p:pic>
        <p:nvPicPr>
          <p:cNvPr id="4" name="Picture 2" descr="http://test.ical.ly/wp-content/uploads/2010/09/couplage-codes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1038" y="4267200"/>
            <a:ext cx="2311599" cy="243681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8444551-7901-4CCA-80B4-73B1EA25B3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947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5138" y="1443835"/>
            <a:ext cx="8117562" cy="5185565"/>
          </a:xfrm>
        </p:spPr>
        <p:txBody>
          <a:bodyPr>
            <a:normAutofit lnSpcReduction="10000"/>
          </a:bodyPr>
          <a:lstStyle/>
          <a:p>
            <a:r>
              <a:rPr lang="en-AU" dirty="0"/>
              <a:t>We are nearing the end of learning how to write algorithms using pseudocode!</a:t>
            </a:r>
          </a:p>
          <a:p>
            <a:pPr lvl="1"/>
            <a:r>
              <a:rPr lang="en-AU" dirty="0"/>
              <a:t>We learned its not easy, especially the applied project!</a:t>
            </a:r>
          </a:p>
          <a:p>
            <a:r>
              <a:rPr lang="en-AU" dirty="0"/>
              <a:t>The more statements we have, the harder the algorithm becomes to understand.</a:t>
            </a:r>
          </a:p>
          <a:p>
            <a:r>
              <a:rPr lang="en-AU" dirty="0"/>
              <a:t>We need to create more organisation and ‘beauty’, so it can become easier to maintain and work on.</a:t>
            </a:r>
          </a:p>
          <a:p>
            <a:r>
              <a:rPr lang="en-AU" dirty="0"/>
              <a:t>As we write more and more complex algorithms we always are looking for ways to ensure our pseudocode is reliable and robust (no bugs).</a:t>
            </a:r>
          </a:p>
          <a:p>
            <a:pPr lvl="1"/>
            <a:r>
              <a:rPr lang="en-AU" dirty="0">
                <a:solidFill>
                  <a:srgbClr val="008000"/>
                </a:solidFill>
              </a:rPr>
              <a:t>Preconditions and </a:t>
            </a:r>
            <a:r>
              <a:rPr lang="en-AU" dirty="0" err="1">
                <a:solidFill>
                  <a:srgbClr val="008000"/>
                </a:solidFill>
              </a:rPr>
              <a:t>postconditions</a:t>
            </a:r>
            <a:r>
              <a:rPr lang="en-AU" dirty="0">
                <a:solidFill>
                  <a:srgbClr val="008000"/>
                </a:solidFill>
              </a:rPr>
              <a:t> can help!</a:t>
            </a:r>
          </a:p>
        </p:txBody>
      </p:sp>
      <p:pic>
        <p:nvPicPr>
          <p:cNvPr id="3074" name="Picture 2" descr="Image result for algorithm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2900" y="49736"/>
            <a:ext cx="2303206" cy="12956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9329D3B-9585-49F1-8A13-32A54523F9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65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7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324100" y="665163"/>
            <a:ext cx="6781800" cy="304800"/>
          </a:xfrm>
          <a:noFill/>
          <a:ln/>
        </p:spPr>
        <p:txBody>
          <a:bodyPr>
            <a:noAutofit/>
          </a:bodyPr>
          <a:lstStyle/>
          <a:p>
            <a:pPr marL="514350" indent="-514350"/>
            <a:r>
              <a:rPr lang="en-GB" sz="4000" dirty="0"/>
              <a:t>Introduction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171700" y="1371600"/>
            <a:ext cx="7848599" cy="5334000"/>
          </a:xfrm>
          <a:noFill/>
          <a:ln/>
        </p:spPr>
        <p:txBody>
          <a:bodyPr>
            <a:normAutofit/>
          </a:bodyPr>
          <a:lstStyle/>
          <a:p>
            <a:pPr marL="0" indent="0">
              <a:lnSpc>
                <a:spcPct val="95000"/>
              </a:lnSpc>
              <a:buFont typeface="Monotype Sorts" charset="2"/>
              <a:buNone/>
              <a:tabLst>
                <a:tab pos="569913" algn="l"/>
                <a:tab pos="1484313" algn="l"/>
                <a:tab pos="2398713" algn="l"/>
                <a:tab pos="3313113" algn="l"/>
                <a:tab pos="4227513" algn="l"/>
                <a:tab pos="5141913" algn="l"/>
                <a:tab pos="6056313" algn="l"/>
                <a:tab pos="6970713" algn="l"/>
                <a:tab pos="7885113" algn="l"/>
                <a:tab pos="8799513" algn="l"/>
                <a:tab pos="9713913" algn="l"/>
              </a:tabLst>
              <a:defRPr/>
            </a:pPr>
            <a:r>
              <a:rPr lang="en-GB" altLang="en-US" sz="2100" dirty="0">
                <a:solidFill>
                  <a:srgbClr val="008000"/>
                </a:solidFill>
                <a:latin typeface="Arial" panose="020B0604020202020204" pitchFamily="34" charset="0"/>
                <a:cs typeface="Arial Unicode MS" panose="020B0604020202020204" pitchFamily="34" charset="-128"/>
              </a:rPr>
              <a:t>Preconditions</a:t>
            </a:r>
            <a:r>
              <a:rPr lang="en-GB" altLang="en-US" sz="2100" dirty="0">
                <a:latin typeface="Arial" panose="020B0604020202020204" pitchFamily="34" charset="0"/>
                <a:cs typeface="Arial Unicode MS" panose="020B0604020202020204" pitchFamily="34" charset="-128"/>
              </a:rPr>
              <a:t> and </a:t>
            </a:r>
            <a:r>
              <a:rPr lang="en-GB" altLang="en-US" sz="2100" dirty="0" err="1">
                <a:solidFill>
                  <a:srgbClr val="008000"/>
                </a:solidFill>
                <a:latin typeface="Arial" panose="020B0604020202020204" pitchFamily="34" charset="0"/>
                <a:cs typeface="Arial Unicode MS" panose="020B0604020202020204" pitchFamily="34" charset="-128"/>
              </a:rPr>
              <a:t>postconditions</a:t>
            </a:r>
            <a:r>
              <a:rPr lang="en-GB" altLang="en-US" sz="2100" dirty="0">
                <a:latin typeface="Arial" panose="020B0604020202020204" pitchFamily="34" charset="0"/>
                <a:cs typeface="Arial Unicode MS" panose="020B0604020202020204" pitchFamily="34" charset="-128"/>
              </a:rPr>
              <a:t> are used to specify precisely </a:t>
            </a:r>
            <a:r>
              <a:rPr lang="en-GB" altLang="en-US" sz="2100" u="sng" dirty="0">
                <a:solidFill>
                  <a:srgbClr val="FF0000"/>
                </a:solidFill>
                <a:latin typeface="Arial" panose="020B0604020202020204" pitchFamily="34" charset="0"/>
                <a:cs typeface="Arial Unicode MS" panose="020B0604020202020204" pitchFamily="34" charset="-128"/>
              </a:rPr>
              <a:t>what</a:t>
            </a:r>
            <a:r>
              <a:rPr lang="en-GB" altLang="en-US" sz="2100" dirty="0">
                <a:solidFill>
                  <a:srgbClr val="FF0000"/>
                </a:solidFill>
                <a:latin typeface="Arial" panose="020B0604020202020204" pitchFamily="34" charset="0"/>
                <a:cs typeface="Arial Unicode MS" panose="020B0604020202020204" pitchFamily="34" charset="-128"/>
              </a:rPr>
              <a:t> </a:t>
            </a:r>
            <a:r>
              <a:rPr lang="en-GB" altLang="en-US" sz="2100" dirty="0">
                <a:latin typeface="Arial" panose="020B0604020202020204" pitchFamily="34" charset="0"/>
                <a:cs typeface="Arial Unicode MS" panose="020B0604020202020204" pitchFamily="34" charset="-128"/>
              </a:rPr>
              <a:t>a module does.  </a:t>
            </a:r>
          </a:p>
          <a:p>
            <a:pPr marL="0" indent="0">
              <a:lnSpc>
                <a:spcPct val="95000"/>
              </a:lnSpc>
              <a:buFont typeface="Monotype Sorts" charset="2"/>
              <a:buNone/>
              <a:tabLst>
                <a:tab pos="569913" algn="l"/>
                <a:tab pos="1484313" algn="l"/>
                <a:tab pos="2398713" algn="l"/>
                <a:tab pos="3313113" algn="l"/>
                <a:tab pos="4227513" algn="l"/>
                <a:tab pos="5141913" algn="l"/>
                <a:tab pos="6056313" algn="l"/>
                <a:tab pos="6970713" algn="l"/>
                <a:tab pos="7885113" algn="l"/>
                <a:tab pos="8799513" algn="l"/>
                <a:tab pos="9713913" algn="l"/>
              </a:tabLst>
              <a:defRPr/>
            </a:pPr>
            <a:endParaRPr lang="en-GB" altLang="en-US" sz="2100" dirty="0">
              <a:latin typeface="Arial" panose="020B0604020202020204" pitchFamily="34" charset="0"/>
              <a:cs typeface="Arial Unicode MS" panose="020B0604020202020204" pitchFamily="34" charset="-128"/>
            </a:endParaRPr>
          </a:p>
          <a:p>
            <a:pPr marL="0" indent="0">
              <a:lnSpc>
                <a:spcPct val="95000"/>
              </a:lnSpc>
              <a:buFont typeface="Monotype Sorts" charset="2"/>
              <a:buNone/>
              <a:tabLst>
                <a:tab pos="569913" algn="l"/>
                <a:tab pos="1484313" algn="l"/>
                <a:tab pos="2398713" algn="l"/>
                <a:tab pos="3313113" algn="l"/>
                <a:tab pos="4227513" algn="l"/>
                <a:tab pos="5141913" algn="l"/>
                <a:tab pos="6056313" algn="l"/>
                <a:tab pos="6970713" algn="l"/>
                <a:tab pos="7885113" algn="l"/>
                <a:tab pos="8799513" algn="l"/>
                <a:tab pos="9713913" algn="l"/>
              </a:tabLst>
              <a:defRPr/>
            </a:pPr>
            <a:r>
              <a:rPr lang="en-AU" sz="2100" dirty="0"/>
              <a:t>When you write a complete module for example, you specify how it performs its tasks. If someone else is using your module, they do not need to know how the task is performed. </a:t>
            </a:r>
          </a:p>
          <a:p>
            <a:pPr marL="685800" lvl="1">
              <a:lnSpc>
                <a:spcPct val="95000"/>
              </a:lnSpc>
              <a:tabLst>
                <a:tab pos="569913" algn="l"/>
                <a:tab pos="1484313" algn="l"/>
                <a:tab pos="2398713" algn="l"/>
                <a:tab pos="3313113" algn="l"/>
                <a:tab pos="4227513" algn="l"/>
                <a:tab pos="5141913" algn="l"/>
                <a:tab pos="6056313" algn="l"/>
                <a:tab pos="6970713" algn="l"/>
                <a:tab pos="7885113" algn="l"/>
                <a:tab pos="8799513" algn="l"/>
                <a:tab pos="9713913" algn="l"/>
              </a:tabLst>
              <a:defRPr/>
            </a:pPr>
            <a:r>
              <a:rPr lang="en-AU" sz="2100" dirty="0"/>
              <a:t>More just need to know what the operation does without knowing how it works.</a:t>
            </a:r>
            <a:endParaRPr lang="en-GB" altLang="en-US" sz="2100" dirty="0">
              <a:latin typeface="Arial" panose="020B0604020202020204" pitchFamily="34" charset="0"/>
              <a:cs typeface="Arial Unicode MS" panose="020B0604020202020204" pitchFamily="34" charset="-128"/>
            </a:endParaRPr>
          </a:p>
          <a:p>
            <a:pPr lvl="1" indent="-342900">
              <a:lnSpc>
                <a:spcPct val="95000"/>
              </a:lnSpc>
              <a:tabLst>
                <a:tab pos="569913" algn="l"/>
                <a:tab pos="1484313" algn="l"/>
                <a:tab pos="2398713" algn="l"/>
                <a:tab pos="3313113" algn="l"/>
                <a:tab pos="4227513" algn="l"/>
                <a:tab pos="5141913" algn="l"/>
                <a:tab pos="6056313" algn="l"/>
                <a:tab pos="6970713" algn="l"/>
                <a:tab pos="7885113" algn="l"/>
                <a:tab pos="8799513" algn="l"/>
                <a:tab pos="9713913" algn="l"/>
              </a:tabLst>
              <a:defRPr/>
            </a:pPr>
            <a:r>
              <a:rPr lang="en-AU" sz="2100" b="1" dirty="0">
                <a:solidFill>
                  <a:srgbClr val="008000"/>
                </a:solidFill>
                <a:latin typeface="Arial" panose="020B0604020202020204" pitchFamily="34" charset="0"/>
                <a:cs typeface="Arial Unicode MS" panose="020B0604020202020204" pitchFamily="34" charset="-128"/>
              </a:rPr>
              <a:t>So more technically we describe these as:</a:t>
            </a:r>
          </a:p>
          <a:p>
            <a:pPr lvl="1" indent="-342900">
              <a:lnSpc>
                <a:spcPct val="95000"/>
              </a:lnSpc>
              <a:buFont typeface="Wingdings" panose="05000000000000000000" pitchFamily="2" charset="2"/>
              <a:buChar char="Ø"/>
              <a:tabLst>
                <a:tab pos="569913" algn="l"/>
                <a:tab pos="1484313" algn="l"/>
                <a:tab pos="2398713" algn="l"/>
                <a:tab pos="3313113" algn="l"/>
                <a:tab pos="4227513" algn="l"/>
                <a:tab pos="5141913" algn="l"/>
                <a:tab pos="6056313" algn="l"/>
                <a:tab pos="6970713" algn="l"/>
                <a:tab pos="7885113" algn="l"/>
                <a:tab pos="8799513" algn="l"/>
                <a:tab pos="9713913" algn="l"/>
              </a:tabLst>
              <a:defRPr/>
            </a:pPr>
            <a:r>
              <a:rPr lang="en-AU" sz="2100" b="1" dirty="0">
                <a:solidFill>
                  <a:srgbClr val="008000"/>
                </a:solidFill>
                <a:latin typeface="Arial" panose="020B0604020202020204" pitchFamily="34" charset="0"/>
                <a:cs typeface="Arial Unicode MS" panose="020B0604020202020204" pitchFamily="34" charset="-128"/>
              </a:rPr>
              <a:t>Precondition</a:t>
            </a:r>
            <a:r>
              <a:rPr lang="en-AU" sz="2100" dirty="0">
                <a:latin typeface="Arial" panose="020B0604020202020204" pitchFamily="34" charset="0"/>
                <a:cs typeface="Arial Unicode MS" panose="020B0604020202020204" pitchFamily="34" charset="-128"/>
              </a:rPr>
              <a:t> is a condition or predicate that must always be true just prior to the execution</a:t>
            </a:r>
          </a:p>
          <a:p>
            <a:pPr lvl="1" indent="-342900">
              <a:lnSpc>
                <a:spcPct val="95000"/>
              </a:lnSpc>
              <a:buFont typeface="Wingdings" panose="05000000000000000000" pitchFamily="2" charset="2"/>
              <a:buChar char="Ø"/>
              <a:tabLst>
                <a:tab pos="569913" algn="l"/>
                <a:tab pos="1484313" algn="l"/>
                <a:tab pos="2398713" algn="l"/>
                <a:tab pos="3313113" algn="l"/>
                <a:tab pos="4227513" algn="l"/>
                <a:tab pos="5141913" algn="l"/>
                <a:tab pos="6056313" algn="l"/>
                <a:tab pos="6970713" algn="l"/>
                <a:tab pos="7885113" algn="l"/>
                <a:tab pos="8799513" algn="l"/>
                <a:tab pos="9713913" algn="l"/>
              </a:tabLst>
              <a:defRPr/>
            </a:pPr>
            <a:r>
              <a:rPr lang="en-AU" altLang="en-US" sz="2100" b="1" dirty="0" err="1">
                <a:solidFill>
                  <a:srgbClr val="008000"/>
                </a:solidFill>
                <a:latin typeface="Arial" panose="020B0604020202020204" pitchFamily="34" charset="0"/>
                <a:cs typeface="Arial Unicode MS" panose="020B0604020202020204" pitchFamily="34" charset="-128"/>
              </a:rPr>
              <a:t>Postcodition</a:t>
            </a:r>
            <a:r>
              <a:rPr lang="en-AU" altLang="en-US" sz="2100" dirty="0">
                <a:solidFill>
                  <a:srgbClr val="008000"/>
                </a:solidFill>
                <a:latin typeface="Arial" panose="020B0604020202020204" pitchFamily="34" charset="0"/>
                <a:cs typeface="Arial Unicode MS" panose="020B0604020202020204" pitchFamily="34" charset="-128"/>
              </a:rPr>
              <a:t> </a:t>
            </a:r>
            <a:r>
              <a:rPr lang="en-AU" altLang="en-US" sz="2100" dirty="0">
                <a:latin typeface="Arial" panose="020B0604020202020204" pitchFamily="34" charset="0"/>
                <a:cs typeface="Arial Unicode MS" panose="020B0604020202020204" pitchFamily="34" charset="-128"/>
              </a:rPr>
              <a:t>is a condition o</a:t>
            </a:r>
            <a:r>
              <a:rPr lang="en-AU" sz="2100" dirty="0">
                <a:latin typeface="Arial" panose="020B0604020202020204" pitchFamily="34" charset="0"/>
                <a:cs typeface="Arial Unicode MS" panose="020B0604020202020204" pitchFamily="34" charset="-128"/>
              </a:rPr>
              <a:t>r predicate that must always be true just after the execution </a:t>
            </a:r>
          </a:p>
          <a:p>
            <a:pPr marL="0" indent="0">
              <a:lnSpc>
                <a:spcPct val="95000"/>
              </a:lnSpc>
              <a:buNone/>
              <a:tabLst>
                <a:tab pos="569913" algn="l"/>
                <a:tab pos="1484313" algn="l"/>
                <a:tab pos="2398713" algn="l"/>
                <a:tab pos="3313113" algn="l"/>
                <a:tab pos="4227513" algn="l"/>
                <a:tab pos="5141913" algn="l"/>
                <a:tab pos="6056313" algn="l"/>
                <a:tab pos="6970713" algn="l"/>
                <a:tab pos="7885113" algn="l"/>
                <a:tab pos="8799513" algn="l"/>
                <a:tab pos="9713913" algn="l"/>
              </a:tabLst>
              <a:defRPr/>
            </a:pPr>
            <a:r>
              <a:rPr lang="en-AU" sz="2100" dirty="0">
                <a:latin typeface="Arial" panose="020B0604020202020204" pitchFamily="34" charset="0"/>
                <a:cs typeface="Arial Unicode MS" panose="020B0604020202020204" pitchFamily="34" charset="-128"/>
              </a:rPr>
              <a:t>…of some section of code or after an operation in a formal specification.</a:t>
            </a:r>
            <a:r>
              <a:rPr lang="en-GB" altLang="en-US" sz="2100" dirty="0">
                <a:latin typeface="Arial" panose="020B0604020202020204" pitchFamily="34" charset="0"/>
                <a:cs typeface="Arial Unicode MS" panose="020B0604020202020204" pitchFamily="34" charset="-128"/>
              </a:rPr>
              <a:t>  </a:t>
            </a:r>
          </a:p>
          <a:p>
            <a:pPr marL="0" indent="0">
              <a:lnSpc>
                <a:spcPct val="95000"/>
              </a:lnSpc>
              <a:buFont typeface="Monotype Sorts" charset="2"/>
              <a:buNone/>
              <a:tabLst>
                <a:tab pos="569913" algn="l"/>
                <a:tab pos="1484313" algn="l"/>
                <a:tab pos="2398713" algn="l"/>
                <a:tab pos="3313113" algn="l"/>
                <a:tab pos="4227513" algn="l"/>
                <a:tab pos="5141913" algn="l"/>
                <a:tab pos="6056313" algn="l"/>
                <a:tab pos="6970713" algn="l"/>
                <a:tab pos="7885113" algn="l"/>
                <a:tab pos="8799513" algn="l"/>
                <a:tab pos="9713913" algn="l"/>
              </a:tabLst>
              <a:defRPr/>
            </a:pPr>
            <a:endParaRPr lang="en-GB" altLang="en-US" sz="2100" dirty="0">
              <a:latin typeface="Arial" panose="020B0604020202020204" pitchFamily="34" charset="0"/>
              <a:cs typeface="Arial Unicode MS" panose="020B0604020202020204" pitchFamily="34" charset="-128"/>
            </a:endParaRPr>
          </a:p>
          <a:p>
            <a:pPr marL="0" indent="0">
              <a:lnSpc>
                <a:spcPct val="95000"/>
              </a:lnSpc>
              <a:buFont typeface="Monotype Sorts" charset="2"/>
              <a:buNone/>
              <a:tabLst>
                <a:tab pos="569913" algn="l"/>
                <a:tab pos="1484313" algn="l"/>
                <a:tab pos="2398713" algn="l"/>
                <a:tab pos="3313113" algn="l"/>
                <a:tab pos="4227513" algn="l"/>
                <a:tab pos="5141913" algn="l"/>
                <a:tab pos="6056313" algn="l"/>
                <a:tab pos="6970713" algn="l"/>
                <a:tab pos="7885113" algn="l"/>
                <a:tab pos="8799513" algn="l"/>
                <a:tab pos="9713913" algn="l"/>
              </a:tabLst>
              <a:defRPr/>
            </a:pPr>
            <a:endParaRPr lang="en-GB" sz="2100" dirty="0"/>
          </a:p>
        </p:txBody>
      </p:sp>
      <p:pic>
        <p:nvPicPr>
          <p:cNvPr id="2050" name="Picture 2" descr="http://collaborativejourneys.com/wp-content/uploads/common-ground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4300" y="128745"/>
            <a:ext cx="2120982" cy="1072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FA7BFB4-A5E6-49B3-82F3-AF28A1D83E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28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7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Frequently a programmer must communicate precisely </a:t>
            </a:r>
            <a:r>
              <a:rPr lang="en-GB" b="1" u="sng" dirty="0">
                <a:solidFill>
                  <a:srgbClr val="FC0128"/>
                </a:solidFill>
              </a:rPr>
              <a:t>what</a:t>
            </a:r>
            <a:r>
              <a:rPr lang="en-GB" dirty="0">
                <a:solidFill>
                  <a:srgbClr val="FC0128"/>
                </a:solidFill>
              </a:rPr>
              <a:t> </a:t>
            </a:r>
            <a:r>
              <a:rPr lang="en-GB" dirty="0"/>
              <a:t>a function accomplishes, without any indication of </a:t>
            </a:r>
            <a:r>
              <a:rPr lang="en-GB" b="1" u="sng" dirty="0">
                <a:solidFill>
                  <a:srgbClr val="FC0128"/>
                </a:solidFill>
              </a:rPr>
              <a:t>how</a:t>
            </a:r>
            <a:r>
              <a:rPr lang="en-GB" dirty="0"/>
              <a:t> the function does its work.</a:t>
            </a:r>
          </a:p>
          <a:p>
            <a:endParaRPr lang="en-AU" dirty="0"/>
          </a:p>
        </p:txBody>
      </p:sp>
      <p:sp>
        <p:nvSpPr>
          <p:cNvPr id="4" name="AutoShape 3"/>
          <p:cNvSpPr>
            <a:spLocks noChangeArrowheads="1"/>
          </p:cNvSpPr>
          <p:nvPr/>
        </p:nvSpPr>
        <p:spPr bwMode="auto">
          <a:xfrm>
            <a:off x="4533900" y="3152791"/>
            <a:ext cx="3914758" cy="1047638"/>
          </a:xfrm>
          <a:prstGeom prst="wedgeRoundRectCallout">
            <a:avLst>
              <a:gd name="adj1" fmla="val -64467"/>
              <a:gd name="adj2" fmla="val -85275"/>
              <a:gd name="adj3" fmla="val 16667"/>
            </a:avLst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lIns="90360" tIns="44280" rIns="90360" bIns="44280">
            <a:spAutoFit/>
          </a:bodyPr>
          <a:lstStyle>
            <a:defPPr>
              <a:defRPr lang="en-GB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Arial Unicode MS" panose="020B0604020202020204" pitchFamily="34" charset="-128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Arial Unicode MS" panose="020B0604020202020204" pitchFamily="34" charset="-128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Arial Unicode MS" panose="020B0604020202020204" pitchFamily="34" charset="-128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Arial Unicode MS" panose="020B0604020202020204" pitchFamily="34" charset="-128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Arial Unicode MS" panose="020B0604020202020204" pitchFamily="34" charset="-128"/>
              </a:defRPr>
            </a:lvl5pPr>
            <a:lvl6pPr marL="2286000" algn="l" defTabSz="914400" rtl="0" eaLnBrk="1" latinLnBrk="0" hangingPunct="1">
              <a:defRPr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Arial Unicode MS" panose="020B0604020202020204" pitchFamily="34" charset="-128"/>
              </a:defRPr>
            </a:lvl6pPr>
            <a:lvl7pPr marL="2743200" algn="l" defTabSz="914400" rtl="0" eaLnBrk="1" latinLnBrk="0" hangingPunct="1">
              <a:defRPr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Arial Unicode MS" panose="020B0604020202020204" pitchFamily="34" charset="-128"/>
              </a:defRPr>
            </a:lvl7pPr>
            <a:lvl8pPr marL="3200400" algn="l" defTabSz="914400" rtl="0" eaLnBrk="1" latinLnBrk="0" hangingPunct="1">
              <a:defRPr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Arial Unicode MS" panose="020B0604020202020204" pitchFamily="34" charset="-128"/>
              </a:defRPr>
            </a:lvl8pPr>
            <a:lvl9pPr marL="3657600" algn="l" defTabSz="914400" rtl="0" eaLnBrk="1" latinLnBrk="0" hangingPunct="1">
              <a:defRPr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Arial Unicode MS" panose="020B0604020202020204" pitchFamily="34" charset="-128"/>
              </a:defRPr>
            </a:lvl9pPr>
          </a:lstStyle>
          <a:p>
            <a:pPr>
              <a:lnSpc>
                <a:spcPct val="99000"/>
              </a:lnSpc>
              <a:buClr>
                <a:srgbClr val="A2FFA3"/>
              </a:buClr>
              <a:buSzPct val="100000"/>
              <a:buFont typeface="Monotype Corsiva" pitchFamily="6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z="2800" dirty="0">
                <a:solidFill>
                  <a:schemeClr val="tx1"/>
                </a:solidFill>
                <a:latin typeface="+mn-lt"/>
                <a:cs typeface="+mn-cs"/>
              </a:rPr>
              <a:t>What is a situation</a:t>
            </a:r>
          </a:p>
          <a:p>
            <a:pPr>
              <a:buClr>
                <a:srgbClr val="A2FFA3"/>
              </a:buClr>
              <a:buSzPct val="100000"/>
              <a:buFont typeface="Monotype Corsiva" pitchFamily="6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z="2800" dirty="0">
                <a:solidFill>
                  <a:schemeClr val="tx1"/>
                </a:solidFill>
                <a:latin typeface="+mn-lt"/>
                <a:cs typeface="+mn-cs"/>
              </a:rPr>
              <a:t>where this would occur ?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14607" y="4937803"/>
            <a:ext cx="4800600" cy="1524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5000"/>
              </a:lnSpc>
              <a:spcBef>
                <a:spcPts val="7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/>
              <a:t>You are the head of a programming team and you want one of your programmers to write a function for part of a project.</a:t>
            </a:r>
          </a:p>
        </p:txBody>
      </p:sp>
      <p:sp>
        <p:nvSpPr>
          <p:cNvPr id="9" name="Rounded Rectangular Callout 8"/>
          <p:cNvSpPr/>
          <p:nvPr/>
        </p:nvSpPr>
        <p:spPr>
          <a:xfrm>
            <a:off x="6286500" y="4724399"/>
            <a:ext cx="3276600" cy="708703"/>
          </a:xfrm>
          <a:prstGeom prst="wedgeRoundRectCallout">
            <a:avLst>
              <a:gd name="adj1" fmla="val -71230"/>
              <a:gd name="adj2" fmla="val 74113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They need the requirements</a:t>
            </a:r>
          </a:p>
        </p:txBody>
      </p:sp>
      <p:sp>
        <p:nvSpPr>
          <p:cNvPr id="10" name="Rounded Rectangular Callout 9"/>
          <p:cNvSpPr/>
          <p:nvPr/>
        </p:nvSpPr>
        <p:spPr>
          <a:xfrm>
            <a:off x="6438900" y="5791200"/>
            <a:ext cx="3657600" cy="861737"/>
          </a:xfrm>
          <a:prstGeom prst="wedgeRoundRectCallout">
            <a:avLst>
              <a:gd name="adj1" fmla="val -87750"/>
              <a:gd name="adj2" fmla="val 10223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However don’t need to follow a specific method to achieve it!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E0C1099-E13F-4365-A778-E79A565E1C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05307" y="3371810"/>
            <a:ext cx="609600" cy="60960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C385BDA-EAF6-4DCF-8654-AC08906C2AC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168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36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79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 animBg="1"/>
      <p:bldP spid="9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2324100" y="656377"/>
            <a:ext cx="7587154" cy="457200"/>
          </a:xfrm>
          <a:noFill/>
          <a:ln/>
        </p:spPr>
        <p:txBody>
          <a:bodyPr>
            <a:noAutofit/>
          </a:bodyPr>
          <a:lstStyle/>
          <a:p>
            <a:pPr marL="514350" indent="-514350"/>
            <a:r>
              <a:rPr lang="en-GB" sz="4000" dirty="0"/>
              <a:t>Preconditions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324101" y="1478701"/>
            <a:ext cx="7620000" cy="5349875"/>
          </a:xfrm>
          <a:noFill/>
          <a:ln/>
        </p:spPr>
        <p:txBody>
          <a:bodyPr>
            <a:normAutofit/>
          </a:bodyPr>
          <a:lstStyle/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dirty="0"/>
              <a:t>A module is associated with a </a:t>
            </a:r>
            <a:r>
              <a:rPr lang="en-AU" b="1" u="sng" dirty="0"/>
              <a:t>set of preconditions</a:t>
            </a:r>
            <a:r>
              <a:rPr lang="en-AU" dirty="0"/>
              <a:t>.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endParaRPr lang="en-AU" dirty="0"/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dirty="0"/>
              <a:t>Preconditions must be </a:t>
            </a:r>
            <a:r>
              <a:rPr lang="en-AU" b="1" u="sng" dirty="0"/>
              <a:t>true prior to evaluating</a:t>
            </a:r>
            <a:r>
              <a:rPr lang="en-AU" dirty="0"/>
              <a:t> a module.</a:t>
            </a:r>
          </a:p>
          <a:p>
            <a:pPr marL="914400" lvl="1" indent="-514350">
              <a:lnSpc>
                <a:spcPct val="90000"/>
              </a:lnSpc>
            </a:pPr>
            <a:r>
              <a:rPr lang="en-AU" dirty="0"/>
              <a:t>A module is </a:t>
            </a:r>
            <a:r>
              <a:rPr lang="en-AU" b="1" u="sng" dirty="0"/>
              <a:t>dependant on true preconditions</a:t>
            </a:r>
            <a:r>
              <a:rPr lang="en-AU" dirty="0"/>
              <a:t> </a:t>
            </a:r>
            <a:br>
              <a:rPr lang="en-AU" dirty="0"/>
            </a:br>
            <a:r>
              <a:rPr lang="en-AU" dirty="0"/>
              <a:t>to correctly carry out its tasks.</a:t>
            </a:r>
          </a:p>
          <a:p>
            <a:pPr marL="914400" lvl="1" indent="-514350">
              <a:lnSpc>
                <a:spcPct val="90000"/>
              </a:lnSpc>
            </a:pPr>
            <a:r>
              <a:rPr lang="en-GB" dirty="0"/>
              <a:t>If any module </a:t>
            </a:r>
            <a:r>
              <a:rPr lang="en-GB" b="1" u="sng" dirty="0"/>
              <a:t>precondition is false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/>
              <a:t>the </a:t>
            </a:r>
            <a:r>
              <a:rPr lang="en-GB" b="1" u="sng" dirty="0"/>
              <a:t>results</a:t>
            </a:r>
            <a:r>
              <a:rPr lang="en-GB" dirty="0"/>
              <a:t> of that module are said to be </a:t>
            </a:r>
            <a:r>
              <a:rPr lang="en-GB" b="1" u="sng" dirty="0"/>
              <a:t>undefined</a:t>
            </a:r>
            <a:r>
              <a:rPr lang="en-GB" dirty="0"/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7808" y="229339"/>
            <a:ext cx="1293446" cy="106680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180035B-D9D8-4B3C-9A11-3B958E0AF8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63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2400300" y="427037"/>
            <a:ext cx="7797466" cy="669924"/>
          </a:xfrm>
          <a:noFill/>
          <a:ln/>
        </p:spPr>
        <p:txBody>
          <a:bodyPr/>
          <a:lstStyle/>
          <a:p>
            <a:pPr marL="514350" indent="-514350"/>
            <a:r>
              <a:rPr lang="en-GB" dirty="0" err="1"/>
              <a:t>Postconditions</a:t>
            </a:r>
            <a:endParaRPr lang="en-GB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171700" y="1219200"/>
            <a:ext cx="7696200" cy="5349875"/>
          </a:xfrm>
          <a:noFill/>
          <a:ln/>
        </p:spPr>
        <p:txBody>
          <a:bodyPr>
            <a:normAutofit/>
          </a:bodyPr>
          <a:lstStyle/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dirty="0"/>
              <a:t>How has the state of my program changed as a result of calling this method?</a:t>
            </a:r>
          </a:p>
          <a:p>
            <a:pPr marL="914400" lvl="1" indent="-514350">
              <a:lnSpc>
                <a:spcPct val="90000"/>
              </a:lnSpc>
            </a:pPr>
            <a:r>
              <a:rPr lang="en-AU" dirty="0"/>
              <a:t>How have my local variables changed</a:t>
            </a:r>
          </a:p>
          <a:p>
            <a:pPr marL="914400" lvl="1" indent="-514350">
              <a:lnSpc>
                <a:spcPct val="90000"/>
              </a:lnSpc>
            </a:pPr>
            <a:r>
              <a:rPr lang="en-AU" dirty="0"/>
              <a:t>What other objects have changed</a:t>
            </a:r>
          </a:p>
          <a:p>
            <a:pPr marL="0" indent="0">
              <a:lnSpc>
                <a:spcPct val="90000"/>
              </a:lnSpc>
              <a:buNone/>
            </a:pPr>
            <a:endParaRPr lang="en-AU" dirty="0"/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dirty="0"/>
              <a:t>A module has a </a:t>
            </a:r>
            <a:r>
              <a:rPr lang="en-AU" b="1" u="sng" dirty="0"/>
              <a:t>set of </a:t>
            </a:r>
            <a:r>
              <a:rPr lang="en-AU" b="1" u="sng" dirty="0" err="1"/>
              <a:t>postconditions</a:t>
            </a:r>
            <a:r>
              <a:rPr lang="en-AU" dirty="0"/>
              <a:t>.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endParaRPr lang="en-AU" dirty="0"/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dirty="0"/>
              <a:t>Postconditions refer to what the module must </a:t>
            </a:r>
            <a:r>
              <a:rPr lang="en-AU" b="1" u="sng" dirty="0"/>
              <a:t>achieve</a:t>
            </a:r>
            <a:r>
              <a:rPr lang="en-AU" dirty="0"/>
              <a:t>.</a:t>
            </a:r>
          </a:p>
          <a:p>
            <a:pPr marL="914400" lvl="1" indent="-514350">
              <a:lnSpc>
                <a:spcPct val="90000"/>
              </a:lnSpc>
            </a:pPr>
            <a:r>
              <a:rPr lang="en-GB" dirty="0"/>
              <a:t>If any module </a:t>
            </a:r>
            <a:r>
              <a:rPr lang="en-GB" b="1" u="sng" dirty="0"/>
              <a:t>postcondition is false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/>
              <a:t>that module has </a:t>
            </a:r>
            <a:r>
              <a:rPr lang="en-GB" b="1" u="sng" dirty="0"/>
              <a:t>failed to carry out its tasks</a:t>
            </a:r>
            <a:r>
              <a:rPr lang="en-GB" dirty="0"/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" y="5349875"/>
            <a:ext cx="1478224" cy="121920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7B75FC1-2E43-4786-AAD6-A9160A6366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27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00300" y="685800"/>
            <a:ext cx="7653130" cy="533400"/>
          </a:xfrm>
          <a:noFill/>
          <a:ln/>
        </p:spPr>
        <p:txBody>
          <a:bodyPr>
            <a:noAutofit/>
          </a:bodyPr>
          <a:lstStyle/>
          <a:p>
            <a:pPr marL="514350" indent="-514350"/>
            <a:r>
              <a:rPr lang="en-AU" dirty="0"/>
              <a:t>Implementing pre and postconditions</a:t>
            </a:r>
            <a:endParaRPr lang="en-GB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171700" y="1676400"/>
            <a:ext cx="7620000" cy="4892676"/>
          </a:xfrm>
          <a:noFill/>
          <a:ln/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AU" sz="3000" dirty="0"/>
              <a:t>Preconditions and postconditions are </a:t>
            </a:r>
            <a:r>
              <a:rPr lang="en-AU" sz="3000" b="1" u="sng" dirty="0"/>
              <a:t>normally in the documentation</a:t>
            </a:r>
            <a:r>
              <a:rPr lang="en-AU" sz="3000" dirty="0"/>
              <a:t> for a module and/or program.</a:t>
            </a:r>
          </a:p>
          <a:p>
            <a:pPr>
              <a:lnSpc>
                <a:spcPct val="90000"/>
              </a:lnSpc>
            </a:pPr>
            <a:endParaRPr lang="en-AU" sz="3000" dirty="0"/>
          </a:p>
          <a:p>
            <a:pPr>
              <a:lnSpc>
                <a:spcPct val="90000"/>
              </a:lnSpc>
            </a:pPr>
            <a:r>
              <a:rPr lang="en-AU" sz="3000" dirty="0"/>
              <a:t>However, preconditions and postconditions are implemented in a real programming language using:</a:t>
            </a:r>
          </a:p>
          <a:p>
            <a:pPr marL="971550" lvl="1" indent="-514350">
              <a:lnSpc>
                <a:spcPct val="90000"/>
              </a:lnSpc>
              <a:buFont typeface="+mj-lt"/>
              <a:buAutoNum type="arabicPeriod"/>
            </a:pPr>
            <a:r>
              <a:rPr lang="en-AU" sz="3000" b="1" u="sng" dirty="0"/>
              <a:t>IF</a:t>
            </a:r>
            <a:r>
              <a:rPr lang="en-AU" sz="3000" dirty="0"/>
              <a:t> statements</a:t>
            </a:r>
          </a:p>
          <a:p>
            <a:pPr marL="971550" lvl="1" indent="-514350">
              <a:lnSpc>
                <a:spcPct val="90000"/>
              </a:lnSpc>
              <a:buFont typeface="+mj-lt"/>
              <a:buAutoNum type="arabicPeriod"/>
            </a:pPr>
            <a:r>
              <a:rPr lang="en-AU" sz="3000" b="1" u="sng" dirty="0"/>
              <a:t>Assertions</a:t>
            </a:r>
            <a:r>
              <a:rPr lang="en-AU" sz="3000" dirty="0"/>
              <a:t> (but what are they?... Next!)</a:t>
            </a:r>
          </a:p>
          <a:p>
            <a:pPr marL="971550" lvl="1" indent="-514350">
              <a:lnSpc>
                <a:spcPct val="90000"/>
              </a:lnSpc>
              <a:buFont typeface="+mj-lt"/>
              <a:buAutoNum type="arabicPeriod"/>
            </a:pPr>
            <a:r>
              <a:rPr lang="en-AU" sz="3000" dirty="0"/>
              <a:t>Programming language specific </a:t>
            </a:r>
            <a:r>
              <a:rPr lang="en-AU" sz="3000" b="1" u="sng" dirty="0"/>
              <a:t>statements</a:t>
            </a:r>
            <a:endParaRPr lang="en-AU" sz="30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D2AB817-FDA0-486F-9703-8B7D3EF9FB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404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7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00300" y="608311"/>
            <a:ext cx="7597531" cy="838200"/>
          </a:xfrm>
          <a:noFill/>
          <a:ln/>
        </p:spPr>
        <p:txBody>
          <a:bodyPr/>
          <a:lstStyle/>
          <a:p>
            <a:pPr marL="514350" indent="-514350"/>
            <a:r>
              <a:rPr lang="en-GB" dirty="0"/>
              <a:t>Assertions? What are they?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171700" y="1524000"/>
            <a:ext cx="7696200" cy="5121275"/>
          </a:xfrm>
          <a:noFill/>
          <a:ln/>
        </p:spPr>
        <p:txBody>
          <a:bodyPr/>
          <a:lstStyle/>
          <a:p>
            <a:pPr>
              <a:lnSpc>
                <a:spcPct val="90000"/>
              </a:lnSpc>
            </a:pPr>
            <a:r>
              <a:rPr lang="en-AU" dirty="0"/>
              <a:t>An </a:t>
            </a:r>
            <a:r>
              <a:rPr lang="en-AU" dirty="0">
                <a:solidFill>
                  <a:srgbClr val="008000"/>
                </a:solidFill>
              </a:rPr>
              <a:t>assertion</a:t>
            </a:r>
            <a:r>
              <a:rPr lang="en-AU" dirty="0"/>
              <a:t> is a </a:t>
            </a:r>
            <a:r>
              <a:rPr lang="en-AU" dirty="0" err="1"/>
              <a:t>boolean</a:t>
            </a:r>
            <a:r>
              <a:rPr lang="en-AU" dirty="0"/>
              <a:t> expression at a specific point in a program which will be </a:t>
            </a:r>
            <a:r>
              <a:rPr lang="en-AU" b="1" dirty="0"/>
              <a:t>true</a:t>
            </a:r>
            <a:r>
              <a:rPr lang="en-AU" dirty="0"/>
              <a:t> unless there is a </a:t>
            </a:r>
            <a:r>
              <a:rPr lang="en-AU" b="1" dirty="0"/>
              <a:t>bug</a:t>
            </a:r>
            <a:r>
              <a:rPr lang="en-AU" dirty="0"/>
              <a:t> in the program. </a:t>
            </a:r>
          </a:p>
          <a:p>
            <a:pPr>
              <a:lnSpc>
                <a:spcPct val="90000"/>
              </a:lnSpc>
            </a:pPr>
            <a:endParaRPr lang="en-AU" dirty="0"/>
          </a:p>
          <a:p>
            <a:r>
              <a:rPr lang="en-AU" dirty="0"/>
              <a:t>The role of </a:t>
            </a:r>
            <a:r>
              <a:rPr lang="en-AU" dirty="0">
                <a:solidFill>
                  <a:srgbClr val="008000"/>
                </a:solidFill>
              </a:rPr>
              <a:t>assertions</a:t>
            </a:r>
            <a:r>
              <a:rPr lang="en-AU" dirty="0"/>
              <a:t> is to </a:t>
            </a:r>
            <a:r>
              <a:rPr lang="en-AU" b="1" dirty="0"/>
              <a:t>identify bugs </a:t>
            </a:r>
            <a:r>
              <a:rPr lang="en-AU" dirty="0"/>
              <a:t>in a program.</a:t>
            </a:r>
          </a:p>
          <a:p>
            <a:r>
              <a:rPr lang="en-AU" dirty="0">
                <a:solidFill>
                  <a:srgbClr val="008000"/>
                </a:solidFill>
              </a:rPr>
              <a:t>Assertions</a:t>
            </a:r>
            <a:r>
              <a:rPr lang="en-AU" dirty="0"/>
              <a:t> do several useful things:</a:t>
            </a:r>
          </a:p>
          <a:p>
            <a:pPr lvl="1"/>
            <a:r>
              <a:rPr lang="en-AU" dirty="0"/>
              <a:t>Detect subtle errors that might otherwise go undetected.</a:t>
            </a:r>
          </a:p>
          <a:p>
            <a:pPr lvl="1"/>
            <a:r>
              <a:rPr lang="en-AU" dirty="0"/>
              <a:t>Detect errors sooner after they occur than they might otherwise be detected.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D190179-99BD-40F0-A95B-C0DDF234B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17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Callout 1"/>
          <p:cNvSpPr/>
          <p:nvPr/>
        </p:nvSpPr>
        <p:spPr>
          <a:xfrm>
            <a:off x="1790700" y="152400"/>
            <a:ext cx="6400800" cy="5715000"/>
          </a:xfrm>
          <a:prstGeom prst="cloudCallout">
            <a:avLst>
              <a:gd name="adj1" fmla="val -57095"/>
              <a:gd name="adj2" fmla="val 43248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b="1" dirty="0">
                <a:latin typeface="Arial Narrow" pitchFamily="34" charset="0"/>
              </a:rPr>
              <a:t>	Part 1 Content</a:t>
            </a:r>
          </a:p>
          <a:p>
            <a:pPr algn="ctr"/>
            <a:endParaRPr lang="en-AU" b="1" dirty="0">
              <a:latin typeface="Arial Narrow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Symbols</a:t>
            </a:r>
          </a:p>
          <a:p>
            <a:pPr marL="914400" lvl="1" indent="-514350">
              <a:buFont typeface="Arial" panose="020B0604020202020204" pitchFamily="34" charset="0"/>
              <a:buChar char="•"/>
            </a:pPr>
            <a:r>
              <a:rPr lang="en-GB" dirty="0"/>
              <a:t>Flow line</a:t>
            </a:r>
          </a:p>
          <a:p>
            <a:pPr marL="914400" lvl="1" indent="-514350">
              <a:buFont typeface="Arial" panose="020B0604020202020204" pitchFamily="34" charset="0"/>
              <a:buChar char="•"/>
            </a:pPr>
            <a:r>
              <a:rPr lang="en-GB" dirty="0"/>
              <a:t>Terminal</a:t>
            </a:r>
          </a:p>
          <a:p>
            <a:pPr marL="914400" lvl="1" indent="-514350">
              <a:buFont typeface="Arial" panose="020B0604020202020204" pitchFamily="34" charset="0"/>
              <a:buChar char="•"/>
            </a:pPr>
            <a:r>
              <a:rPr lang="en-GB" dirty="0"/>
              <a:t>Input and Output</a:t>
            </a:r>
          </a:p>
          <a:p>
            <a:pPr marL="914400" lvl="1" indent="-514350">
              <a:buFont typeface="Arial" panose="020B0604020202020204" pitchFamily="34" charset="0"/>
              <a:buChar char="•"/>
            </a:pPr>
            <a:r>
              <a:rPr lang="en-GB" dirty="0"/>
              <a:t>Processing</a:t>
            </a:r>
          </a:p>
          <a:p>
            <a:pPr marL="914400" lvl="1" indent="-514350">
              <a:buFont typeface="Arial" panose="020B0604020202020204" pitchFamily="34" charset="0"/>
              <a:buChar char="•"/>
            </a:pPr>
            <a:r>
              <a:rPr lang="en-GB" dirty="0"/>
              <a:t>Predefined processing</a:t>
            </a:r>
          </a:p>
          <a:p>
            <a:pPr marL="914400" lvl="1" indent="-514350">
              <a:buFont typeface="Arial" panose="020B0604020202020204" pitchFamily="34" charset="0"/>
              <a:buChar char="•"/>
            </a:pPr>
            <a:r>
              <a:rPr lang="en-GB" dirty="0"/>
              <a:t>Decision</a:t>
            </a:r>
          </a:p>
          <a:p>
            <a:endParaRPr lang="en-GB" dirty="0"/>
          </a:p>
          <a:p>
            <a:pPr lvl="1" algn="just">
              <a:spcBef>
                <a:spcPts val="1300"/>
              </a:spcBef>
            </a:pPr>
            <a:r>
              <a:rPr lang="en-GB" dirty="0">
                <a:solidFill>
                  <a:srgbClr val="00B050"/>
                </a:solidFill>
              </a:rPr>
              <a:t>	</a:t>
            </a:r>
            <a:endParaRPr lang="en-AU" dirty="0"/>
          </a:p>
          <a:p>
            <a:pPr algn="ctr"/>
            <a:endParaRPr lang="en-AU" dirty="0"/>
          </a:p>
        </p:txBody>
      </p:sp>
      <p:pic>
        <p:nvPicPr>
          <p:cNvPr id="4" name="Picture 2" descr="http://www.teach-ict.com/as_a2_ict_new/ocr/A2_G063/331_systems_cycle/analysis_tools/miniweb/images/flowchar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4171181"/>
            <a:ext cx="2502103" cy="2662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A59C537-2D4E-4CB8-A843-DC0A612400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43900" y="3009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530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3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324100" y="455911"/>
            <a:ext cx="7597531" cy="838200"/>
          </a:xfrm>
          <a:noFill/>
          <a:ln/>
        </p:spPr>
        <p:txBody>
          <a:bodyPr/>
          <a:lstStyle/>
          <a:p>
            <a:pPr marL="514350" indent="-514350"/>
            <a:r>
              <a:rPr lang="en-GB" dirty="0"/>
              <a:t>Assertions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095500" y="1371600"/>
            <a:ext cx="7696200" cy="5121275"/>
          </a:xfrm>
          <a:noFill/>
          <a:ln/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AU" sz="3200" dirty="0"/>
              <a:t>An assertion in an algorithm/program is a </a:t>
            </a:r>
            <a:r>
              <a:rPr lang="en-AU" sz="3200" b="1" u="sng" dirty="0"/>
              <a:t>condition</a:t>
            </a:r>
            <a:r>
              <a:rPr lang="en-AU" sz="3200" dirty="0"/>
              <a:t> where it’s value is always </a:t>
            </a:r>
            <a:r>
              <a:rPr lang="en-AU" sz="3200" b="1" u="sng" dirty="0"/>
              <a:t>expected to be true</a:t>
            </a:r>
            <a:r>
              <a:rPr lang="en-AU" sz="3200" dirty="0"/>
              <a:t>.</a:t>
            </a:r>
          </a:p>
          <a:p>
            <a:pPr>
              <a:lnSpc>
                <a:spcPct val="90000"/>
              </a:lnSpc>
            </a:pPr>
            <a:endParaRPr lang="en-AU" sz="3200" dirty="0"/>
          </a:p>
          <a:p>
            <a:pPr lvl="1">
              <a:lnSpc>
                <a:spcPct val="90000"/>
              </a:lnSpc>
            </a:pPr>
            <a:r>
              <a:rPr lang="en-AU" sz="3200" dirty="0"/>
              <a:t>If the value of an assertion is </a:t>
            </a:r>
            <a:r>
              <a:rPr lang="en-AU" sz="3200" b="1" u="sng" dirty="0">
                <a:solidFill>
                  <a:srgbClr val="00B050"/>
                </a:solidFill>
              </a:rPr>
              <a:t>true</a:t>
            </a:r>
            <a:r>
              <a:rPr lang="en-AU" sz="3200" dirty="0"/>
              <a:t>, </a:t>
            </a:r>
            <a:br>
              <a:rPr lang="en-AU" sz="3200" dirty="0"/>
            </a:br>
            <a:r>
              <a:rPr lang="en-AU" sz="3200" dirty="0"/>
              <a:t>that algorithm is </a:t>
            </a:r>
            <a:r>
              <a:rPr lang="en-AU" sz="3200" b="1" u="sng" dirty="0"/>
              <a:t>assumed to be correct</a:t>
            </a:r>
            <a:r>
              <a:rPr lang="en-AU" sz="3200" dirty="0"/>
              <a:t> to that point.</a:t>
            </a:r>
          </a:p>
          <a:p>
            <a:pPr lvl="1">
              <a:lnSpc>
                <a:spcPct val="90000"/>
              </a:lnSpc>
            </a:pPr>
            <a:r>
              <a:rPr lang="en-AU" sz="3200" dirty="0"/>
              <a:t>If the value of an assertion is </a:t>
            </a:r>
            <a:r>
              <a:rPr lang="en-AU" sz="3200" b="1" u="sng" dirty="0">
                <a:solidFill>
                  <a:srgbClr val="00B050"/>
                </a:solidFill>
              </a:rPr>
              <a:t>false</a:t>
            </a:r>
            <a:r>
              <a:rPr lang="en-AU" sz="3200" dirty="0"/>
              <a:t>, </a:t>
            </a:r>
            <a:br>
              <a:rPr lang="en-AU" sz="3200" dirty="0"/>
            </a:br>
            <a:r>
              <a:rPr lang="en-AU" sz="3200" dirty="0"/>
              <a:t>there is </a:t>
            </a:r>
            <a:r>
              <a:rPr lang="en-AU" sz="3200" b="1" u="sng" dirty="0"/>
              <a:t>something wrong</a:t>
            </a:r>
            <a:r>
              <a:rPr lang="en-AU" sz="3200" dirty="0"/>
              <a:t> with that algorithm.</a:t>
            </a:r>
          </a:p>
        </p:txBody>
      </p:sp>
      <p:sp>
        <p:nvSpPr>
          <p:cNvPr id="4" name="Right Arrow 3"/>
          <p:cNvSpPr/>
          <p:nvPr/>
        </p:nvSpPr>
        <p:spPr>
          <a:xfrm rot="10800000">
            <a:off x="6210300" y="2286000"/>
            <a:ext cx="1371600" cy="53340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EC6E5D2-F085-4FC0-9B58-3100689198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001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3009900" y="228600"/>
            <a:ext cx="5638800" cy="533400"/>
          </a:xfrm>
          <a:noFill/>
          <a:ln/>
        </p:spPr>
        <p:txBody>
          <a:bodyPr>
            <a:normAutofit fontScale="90000"/>
          </a:bodyPr>
          <a:lstStyle/>
          <a:p>
            <a:pPr marL="514350" indent="-514350"/>
            <a:r>
              <a:rPr lang="en-GB" dirty="0"/>
              <a:t>Assertions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339189" y="762754"/>
            <a:ext cx="7924800" cy="5121275"/>
          </a:xfrm>
          <a:noFill/>
          <a:ln/>
        </p:spPr>
        <p:txBody>
          <a:bodyPr/>
          <a:lstStyle/>
          <a:p>
            <a:pPr>
              <a:lnSpc>
                <a:spcPct val="90000"/>
              </a:lnSpc>
            </a:pPr>
            <a:r>
              <a:rPr lang="en-AU" b="1" u="sng" dirty="0"/>
              <a:t>Many</a:t>
            </a:r>
            <a:r>
              <a:rPr lang="en-AU" dirty="0"/>
              <a:t> assertions can be placed within an algorithm (or real program).</a:t>
            </a:r>
          </a:p>
          <a:p>
            <a:pPr>
              <a:lnSpc>
                <a:spcPct val="90000"/>
              </a:lnSpc>
            </a:pPr>
            <a:r>
              <a:rPr lang="en-AU" dirty="0">
                <a:solidFill>
                  <a:srgbClr val="008000"/>
                </a:solidFill>
              </a:rPr>
              <a:t>Assertions</a:t>
            </a:r>
            <a:r>
              <a:rPr lang="en-AU" dirty="0"/>
              <a:t> can be placed </a:t>
            </a:r>
            <a:r>
              <a:rPr lang="en-AU" b="1" u="sng" dirty="0"/>
              <a:t>anywhere</a:t>
            </a:r>
            <a:r>
              <a:rPr lang="en-AU" dirty="0"/>
              <a:t> in a module:</a:t>
            </a:r>
          </a:p>
          <a:p>
            <a:pPr marL="971550" lvl="1" indent="-514350">
              <a:lnSpc>
                <a:spcPct val="90000"/>
              </a:lnSpc>
              <a:buFont typeface="+mj-lt"/>
              <a:buAutoNum type="arabicPeriod"/>
            </a:pPr>
            <a:r>
              <a:rPr lang="en-AU" sz="3200" dirty="0"/>
              <a:t>at the </a:t>
            </a:r>
            <a:r>
              <a:rPr lang="en-AU" sz="3200" b="1" u="sng" dirty="0"/>
              <a:t>beginning for preconditions</a:t>
            </a:r>
          </a:p>
          <a:p>
            <a:pPr marL="971550" lvl="1" indent="-514350">
              <a:lnSpc>
                <a:spcPct val="90000"/>
              </a:lnSpc>
              <a:buFont typeface="+mj-lt"/>
              <a:buAutoNum type="arabicPeriod"/>
            </a:pPr>
            <a:r>
              <a:rPr lang="en-AU" sz="3200" u="sng" dirty="0"/>
              <a:t>or </a:t>
            </a:r>
            <a:r>
              <a:rPr lang="en-AU" sz="3200" b="1" u="sng" dirty="0"/>
              <a:t>between</a:t>
            </a:r>
            <a:r>
              <a:rPr lang="en-AU" sz="3200" dirty="0"/>
              <a:t> the beginning and end</a:t>
            </a:r>
          </a:p>
          <a:p>
            <a:pPr marL="971550" lvl="1" indent="-514350">
              <a:lnSpc>
                <a:spcPct val="90000"/>
              </a:lnSpc>
              <a:buFont typeface="+mj-lt"/>
              <a:buAutoNum type="arabicPeriod"/>
            </a:pPr>
            <a:r>
              <a:rPr lang="en-AU" sz="3200" dirty="0"/>
              <a:t>or at the </a:t>
            </a:r>
            <a:r>
              <a:rPr lang="en-AU" sz="3200" b="1" u="sng" dirty="0"/>
              <a:t>end for postconditions</a:t>
            </a:r>
          </a:p>
          <a:p>
            <a:pPr>
              <a:lnSpc>
                <a:spcPct val="90000"/>
              </a:lnSpc>
            </a:pPr>
            <a:endParaRPr lang="en-AU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362700" y="3852108"/>
            <a:ext cx="3075264" cy="2882901"/>
          </a:xfrm>
          <a:prstGeom prst="rect">
            <a:avLst/>
          </a:prstGeom>
          <a:noFill/>
          <a:ln w="25400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800" kern="0" dirty="0" err="1"/>
              <a:t>moduleA</a:t>
            </a:r>
            <a:r>
              <a:rPr lang="en-AU" sz="2800" kern="0" dirty="0"/>
              <a:t>(x, y)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800" kern="0" dirty="0"/>
              <a:t>	Preconditions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800" kern="0" dirty="0"/>
              <a:t>	Code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800" kern="0" dirty="0"/>
              <a:t>	Postconditions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800" kern="0" dirty="0"/>
              <a:t>END</a:t>
            </a:r>
          </a:p>
        </p:txBody>
      </p:sp>
      <p:sp>
        <p:nvSpPr>
          <p:cNvPr id="5" name="Right Arrow 4"/>
          <p:cNvSpPr/>
          <p:nvPr/>
        </p:nvSpPr>
        <p:spPr>
          <a:xfrm>
            <a:off x="3314700" y="4267200"/>
            <a:ext cx="2514600" cy="1828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Assertions can go anywhere!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5BAB79F-75DC-474C-992A-C6045B3D4F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50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7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95550" y="152400"/>
            <a:ext cx="7448550" cy="628649"/>
          </a:xfrm>
          <a:noFill/>
          <a:ln/>
        </p:spPr>
        <p:txBody>
          <a:bodyPr>
            <a:normAutofit fontScale="90000"/>
          </a:bodyPr>
          <a:lstStyle/>
          <a:p>
            <a:pPr marL="514350" indent="-514350"/>
            <a:r>
              <a:rPr lang="en-GB" dirty="0"/>
              <a:t>Determine if data is correctly passed?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628901" y="990600"/>
            <a:ext cx="7467600" cy="5121275"/>
          </a:xfrm>
          <a:noFill/>
          <a:ln/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AU" dirty="0"/>
              <a:t>In order to test whether or not </a:t>
            </a:r>
            <a:r>
              <a:rPr lang="en-AU" b="1" u="sng" dirty="0"/>
              <a:t>data is correctly passed</a:t>
            </a:r>
            <a:r>
              <a:rPr lang="en-AU" dirty="0"/>
              <a:t> from one module to another,</a:t>
            </a:r>
          </a:p>
          <a:p>
            <a:pPr marL="0" indent="0">
              <a:lnSpc>
                <a:spcPct val="90000"/>
              </a:lnSpc>
              <a:buNone/>
            </a:pPr>
            <a:br>
              <a:rPr lang="en-AU" dirty="0"/>
            </a:br>
            <a:r>
              <a:rPr lang="en-AU" dirty="0"/>
              <a:t>one can place the </a:t>
            </a:r>
            <a:r>
              <a:rPr lang="en-AU" b="1" u="sng" dirty="0"/>
              <a:t>same assertions just before</a:t>
            </a:r>
            <a:r>
              <a:rPr lang="en-AU" dirty="0"/>
              <a:t> </a:t>
            </a:r>
            <a:br>
              <a:rPr lang="en-AU" dirty="0"/>
            </a:br>
            <a:r>
              <a:rPr lang="en-AU" dirty="0"/>
              <a:t>a module call and </a:t>
            </a:r>
            <a:r>
              <a:rPr lang="en-AU" b="1" u="sng" dirty="0"/>
              <a:t>just at the start</a:t>
            </a:r>
            <a:r>
              <a:rPr lang="en-AU" dirty="0"/>
              <a:t> of the module.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705100" y="3657600"/>
            <a:ext cx="3352799" cy="2882901"/>
          </a:xfrm>
          <a:prstGeom prst="rect">
            <a:avLst/>
          </a:prstGeom>
          <a:noFill/>
          <a:ln w="25400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400" kern="0" dirty="0" err="1"/>
              <a:t>mainModule</a:t>
            </a:r>
            <a:endParaRPr lang="en-AU" sz="2400" kern="0" dirty="0"/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400" kern="0" dirty="0"/>
              <a:t>	…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400" kern="0" dirty="0"/>
              <a:t>	Assertion1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400" kern="0" dirty="0"/>
              <a:t>	</a:t>
            </a:r>
            <a:r>
              <a:rPr lang="en-AU" sz="2400" kern="0" dirty="0" err="1"/>
              <a:t>moduleA</a:t>
            </a:r>
            <a:r>
              <a:rPr lang="en-AU" sz="2400" kern="0" dirty="0"/>
              <a:t>(123, 789)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400" kern="0" dirty="0"/>
              <a:t>	…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400" kern="0" dirty="0"/>
              <a:t>END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6248401" y="3657601"/>
            <a:ext cx="2933700" cy="2882901"/>
          </a:xfrm>
          <a:prstGeom prst="rect">
            <a:avLst/>
          </a:prstGeom>
          <a:noFill/>
          <a:ln w="25400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400" kern="0" dirty="0" err="1"/>
              <a:t>moduleA</a:t>
            </a:r>
            <a:r>
              <a:rPr lang="en-AU" sz="2400" kern="0" dirty="0"/>
              <a:t>(x, y)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400" kern="0" dirty="0"/>
              <a:t>	Assertion1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400" kern="0" dirty="0"/>
              <a:t>	Code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400" kern="0" dirty="0"/>
              <a:t>	…</a:t>
            </a:r>
          </a:p>
          <a:p>
            <a:pPr marL="0" indent="0">
              <a:lnSpc>
                <a:spcPct val="90000"/>
              </a:lnSpc>
              <a:buNone/>
              <a:tabLst>
                <a:tab pos="720725" algn="l"/>
              </a:tabLst>
            </a:pPr>
            <a:r>
              <a:rPr lang="en-AU" sz="2400" kern="0" dirty="0"/>
              <a:t>END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BD419B3-A008-45DA-8564-0666DD453E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274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5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00300" y="628650"/>
            <a:ext cx="8801100" cy="609600"/>
          </a:xfrm>
          <a:noFill/>
          <a:ln/>
        </p:spPr>
        <p:txBody>
          <a:bodyPr>
            <a:normAutofit fontScale="90000"/>
          </a:bodyPr>
          <a:lstStyle/>
          <a:p>
            <a:pPr marL="514350" indent="-514350"/>
            <a:r>
              <a:rPr lang="en-GB" dirty="0"/>
              <a:t>First:</a:t>
            </a:r>
            <a:br>
              <a:rPr lang="en-GB" dirty="0"/>
            </a:br>
            <a:r>
              <a:rPr lang="en-GB" dirty="0"/>
              <a:t>Real Life Example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400300" y="1905000"/>
            <a:ext cx="7696200" cy="3200400"/>
          </a:xfrm>
          <a:noFill/>
          <a:ln/>
        </p:spPr>
        <p:txBody>
          <a:bodyPr/>
          <a:lstStyle/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dirty="0"/>
              <a:t>Buying, with cash, a 2 litre bottle of milk at a supermarket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753100" y="2819400"/>
            <a:ext cx="3124200" cy="24384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200" dirty="0"/>
              <a:t>Question:</a:t>
            </a:r>
          </a:p>
          <a:p>
            <a:pPr algn="ctr"/>
            <a:endParaRPr lang="en-AU" sz="2200" dirty="0"/>
          </a:p>
          <a:p>
            <a:pPr algn="ctr"/>
            <a:r>
              <a:rPr lang="en-AU" sz="2200" dirty="0"/>
              <a:t>What will preconditions be, what will post conditions be and what are some assertions?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7223D67-8D05-4399-92E5-08221D48CE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968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704850" y="381000"/>
            <a:ext cx="9334500" cy="838200"/>
          </a:xfr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marL="0" indent="0">
              <a:lnSpc>
                <a:spcPct val="90000"/>
              </a:lnSpc>
            </a:pPr>
            <a:r>
              <a:rPr lang="en-AU" sz="3200" b="1" dirty="0"/>
              <a:t>Buying, with </a:t>
            </a:r>
            <a:r>
              <a:rPr lang="en-AU" sz="3200" b="1" u="sng" dirty="0"/>
              <a:t>cash</a:t>
            </a:r>
            <a:r>
              <a:rPr lang="en-AU" sz="3200" b="1" dirty="0"/>
              <a:t>, a 2 litre bottle of milk at a supermarket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800100" y="1371600"/>
            <a:ext cx="4724400" cy="5349875"/>
          </a:xfr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AU" sz="2400" b="1" u="sng" dirty="0"/>
              <a:t>Preconditions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/>
              <a:t>supermarket is open for business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/>
              <a:t>supermarket has a fridge </a:t>
            </a:r>
            <a:br>
              <a:rPr lang="en-AU" sz="2400" dirty="0"/>
            </a:br>
            <a:r>
              <a:rPr lang="en-AU" sz="2400" dirty="0"/>
              <a:t>of 2 litre bottles of milk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/>
              <a:t>fridge temperature is cold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/>
              <a:t>bottle is cold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/>
              <a:t>bottle contains 2 litres of milk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/>
              <a:t>seal of bottle cap is unbroken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/>
              <a:t>expiry date is in the future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/>
              <a:t>I have sufficient cash at hand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/>
              <a:t>I can carry a 2 litre bottle of milk from fridge to check-out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372100" y="1371600"/>
            <a:ext cx="4686300" cy="534987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</a:pPr>
            <a:r>
              <a:rPr lang="en-AU" sz="2400" b="1" u="sng" dirty="0" err="1">
                <a:solidFill>
                  <a:schemeClr val="tx1"/>
                </a:solidFill>
              </a:rPr>
              <a:t>Postconditions</a:t>
            </a:r>
            <a:r>
              <a:rPr lang="en-AU" sz="2400" b="1" u="sng" dirty="0">
                <a:solidFill>
                  <a:schemeClr val="tx1"/>
                </a:solidFill>
              </a:rPr>
              <a:t> (what you expect)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>
                <a:solidFill>
                  <a:schemeClr val="tx1"/>
                </a:solidFill>
              </a:rPr>
              <a:t>I received correct change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>
                <a:solidFill>
                  <a:schemeClr val="tx1"/>
                </a:solidFill>
              </a:rPr>
              <a:t>I have a receipt of the transaction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>
                <a:solidFill>
                  <a:schemeClr val="tx1"/>
                </a:solidFill>
              </a:rPr>
              <a:t>I have and own a bottle </a:t>
            </a:r>
            <a:br>
              <a:rPr lang="en-AU" sz="2400" dirty="0">
                <a:solidFill>
                  <a:schemeClr val="tx1"/>
                </a:solidFill>
              </a:rPr>
            </a:br>
            <a:r>
              <a:rPr lang="en-AU" sz="2400" dirty="0">
                <a:solidFill>
                  <a:schemeClr val="tx1"/>
                </a:solidFill>
              </a:rPr>
              <a:t>containing 2 litres of cold milk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>
                <a:solidFill>
                  <a:schemeClr val="tx1"/>
                </a:solidFill>
              </a:rPr>
              <a:t>seal of bottle cap is unbroken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>
                <a:solidFill>
                  <a:schemeClr val="tx1"/>
                </a:solidFill>
              </a:rPr>
              <a:t>expiry date is still in the future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>
                <a:solidFill>
                  <a:schemeClr val="tx1"/>
                </a:solidFill>
              </a:rPr>
              <a:t>supermarket is open for business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>
                <a:solidFill>
                  <a:schemeClr val="tx1"/>
                </a:solidFill>
              </a:rPr>
              <a:t>supermarket has a fridge with one less bottle of milk</a:t>
            </a:r>
          </a:p>
          <a:p>
            <a:pPr marL="174625" indent="-174625">
              <a:lnSpc>
                <a:spcPct val="90000"/>
              </a:lnSpc>
            </a:pPr>
            <a:r>
              <a:rPr lang="en-AU" sz="2400" dirty="0">
                <a:solidFill>
                  <a:schemeClr val="tx1"/>
                </a:solidFill>
              </a:rPr>
              <a:t>fridge temperature is cold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8C3E7A4-BF92-44EF-8894-75687EFCB9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26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718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 animBg="1"/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800100" y="455691"/>
            <a:ext cx="9334500" cy="838200"/>
          </a:xfr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marL="0" indent="0">
              <a:lnSpc>
                <a:spcPct val="90000"/>
              </a:lnSpc>
            </a:pPr>
            <a:r>
              <a:rPr lang="en-AU" sz="3200" b="1" dirty="0"/>
              <a:t>Buying, with cash, a 2 litre bottle of milk at a supermarket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823865" y="1371600"/>
            <a:ext cx="3886200" cy="5121275"/>
          </a:xfr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AU" sz="2800" b="1" u="sng" dirty="0"/>
              <a:t>Algorithm</a:t>
            </a:r>
          </a:p>
          <a:p>
            <a:pPr marL="174625" indent="-174625">
              <a:lnSpc>
                <a:spcPct val="90000"/>
              </a:lnSpc>
            </a:pPr>
            <a:r>
              <a:rPr lang="en-AU" sz="2800" dirty="0"/>
              <a:t>take milk bottle from fridge</a:t>
            </a:r>
          </a:p>
          <a:p>
            <a:pPr marL="174625" indent="-174625">
              <a:lnSpc>
                <a:spcPct val="90000"/>
              </a:lnSpc>
            </a:pPr>
            <a:r>
              <a:rPr lang="en-AU" sz="2800" dirty="0"/>
              <a:t>walk to check-out</a:t>
            </a:r>
          </a:p>
          <a:p>
            <a:pPr marL="174625" indent="-174625">
              <a:lnSpc>
                <a:spcPct val="90000"/>
              </a:lnSpc>
            </a:pPr>
            <a:r>
              <a:rPr lang="en-AU" sz="2800" dirty="0"/>
              <a:t>join queue at check-out</a:t>
            </a:r>
          </a:p>
          <a:p>
            <a:pPr marL="174625" indent="-174625">
              <a:lnSpc>
                <a:spcPct val="90000"/>
              </a:lnSpc>
            </a:pPr>
            <a:r>
              <a:rPr lang="en-AU" sz="2800" dirty="0"/>
              <a:t>place bottle on bench</a:t>
            </a:r>
          </a:p>
          <a:p>
            <a:pPr marL="174625" indent="-174625">
              <a:lnSpc>
                <a:spcPct val="90000"/>
              </a:lnSpc>
            </a:pPr>
            <a:r>
              <a:rPr lang="en-AU" sz="2800" dirty="0"/>
              <a:t>wait to be served</a:t>
            </a:r>
          </a:p>
          <a:p>
            <a:pPr marL="174625" indent="-174625">
              <a:lnSpc>
                <a:spcPct val="90000"/>
              </a:lnSpc>
            </a:pPr>
            <a:r>
              <a:rPr lang="en-AU" sz="2800" dirty="0"/>
              <a:t>wait for total cost</a:t>
            </a:r>
          </a:p>
          <a:p>
            <a:pPr marL="174625" indent="-174625">
              <a:lnSpc>
                <a:spcPct val="90000"/>
              </a:lnSpc>
            </a:pPr>
            <a:r>
              <a:rPr lang="en-AU" sz="2800" dirty="0"/>
              <a:t>validate total cost</a:t>
            </a:r>
          </a:p>
          <a:p>
            <a:pPr marL="174625" indent="-174625">
              <a:lnSpc>
                <a:spcPct val="90000"/>
              </a:lnSpc>
            </a:pPr>
            <a:r>
              <a:rPr lang="en-AU" sz="2800" dirty="0"/>
              <a:t>hand over sufficient cash</a:t>
            </a:r>
          </a:p>
          <a:p>
            <a:pPr marL="174625" indent="-174625">
              <a:lnSpc>
                <a:spcPct val="90000"/>
              </a:lnSpc>
            </a:pPr>
            <a:r>
              <a:rPr lang="en-AU" sz="2800" dirty="0"/>
              <a:t>take receipt and change</a:t>
            </a:r>
          </a:p>
          <a:p>
            <a:pPr marL="174625" indent="-174625">
              <a:lnSpc>
                <a:spcPct val="90000"/>
              </a:lnSpc>
            </a:pPr>
            <a:r>
              <a:rPr lang="en-AU" sz="2800" dirty="0"/>
              <a:t>remove bottle from bench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119546" y="1318035"/>
            <a:ext cx="4800600" cy="142516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</a:pPr>
            <a:r>
              <a:rPr lang="en-AU" sz="2800" b="1" dirty="0">
                <a:solidFill>
                  <a:srgbClr val="FF0000"/>
                </a:solidFill>
              </a:rPr>
              <a:t>What assertions/conditions can you place after </a:t>
            </a:r>
            <a:br>
              <a:rPr lang="en-AU" sz="2800" b="1" dirty="0">
                <a:solidFill>
                  <a:srgbClr val="FF0000"/>
                </a:solidFill>
              </a:rPr>
            </a:br>
            <a:r>
              <a:rPr lang="en-AU" sz="2800" b="1" dirty="0">
                <a:solidFill>
                  <a:srgbClr val="FF0000"/>
                </a:solidFill>
              </a:rPr>
              <a:t>any one of these activities?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559174" y="5194489"/>
            <a:ext cx="4724400" cy="53340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I own the bottle of milk? True/False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533900" y="3293214"/>
            <a:ext cx="5486400" cy="53340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Do I still have sufficient cash? True/False?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643CF50-2594-424D-A959-A8C9B191D7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604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8357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 animBg="1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705100" y="152400"/>
            <a:ext cx="4495800" cy="609600"/>
          </a:xfrm>
          <a:noFill/>
          <a:ln/>
        </p:spPr>
        <p:txBody>
          <a:bodyPr>
            <a:normAutofit fontScale="90000"/>
          </a:bodyPr>
          <a:lstStyle/>
          <a:p>
            <a:pPr marL="514350" indent="-514350"/>
            <a:r>
              <a:rPr lang="en-GB" dirty="0"/>
              <a:t>Second</a:t>
            </a:r>
            <a:br>
              <a:rPr lang="en-GB" dirty="0"/>
            </a:br>
            <a:r>
              <a:rPr lang="en-GB" dirty="0"/>
              <a:t>Real Life Example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1776366" y="1008515"/>
            <a:ext cx="7122059" cy="2895601"/>
          </a:xfrm>
          <a:noFill/>
          <a:ln/>
        </p:spPr>
        <p:txBody>
          <a:bodyPr/>
          <a:lstStyle/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sz="2800" dirty="0"/>
              <a:t>Adding two time values (</a:t>
            </a:r>
            <a:r>
              <a:rPr lang="en-AU" sz="2800" dirty="0" err="1"/>
              <a:t>hh:mm:ss</a:t>
            </a:r>
            <a:r>
              <a:rPr lang="en-AU" sz="2800" dirty="0"/>
              <a:t>) (numeric)</a:t>
            </a:r>
          </a:p>
          <a:p>
            <a:pPr marL="514350" indent="-514350">
              <a:lnSpc>
                <a:spcPct val="90000"/>
              </a:lnSpc>
              <a:buNone/>
            </a:pPr>
            <a:endParaRPr lang="en-AU" sz="2800" dirty="0"/>
          </a:p>
          <a:p>
            <a:pPr marL="514350" indent="-514350">
              <a:lnSpc>
                <a:spcPct val="90000"/>
              </a:lnSpc>
              <a:buNone/>
            </a:pPr>
            <a:r>
              <a:rPr lang="en-AU" sz="2800" dirty="0"/>
              <a:t>		10 : 30 : 30   +   3 : 40 : 30   =   14 : 11 : 00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115299" y="67242"/>
            <a:ext cx="2151707" cy="183775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What will preconditions be, what will post conditions be and what are some assertions?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731883" y="2933698"/>
            <a:ext cx="1676400" cy="1143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10:30 and 30 seconds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977332" y="2933698"/>
            <a:ext cx="1676400" cy="1143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3:40 and </a:t>
            </a:r>
          </a:p>
          <a:p>
            <a:pPr algn="ctr"/>
            <a:r>
              <a:rPr lang="en-AU" dirty="0"/>
              <a:t>30 seconds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200900" y="2933697"/>
            <a:ext cx="1676400" cy="1143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14 hours : 11 minutes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453836" y="4836431"/>
            <a:ext cx="7425728" cy="179674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AU" dirty="0"/>
              <a:t>30 seconds + 30 seconds = 1 minute 0 seconds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AU" dirty="0"/>
              <a:t>30 minutes + 40 minutes = 1 hour : 10 mins 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AU" dirty="0"/>
              <a:t>10 hours + 3 hours + that extra hour (above) = 14 hours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7A26DAD-31FD-49F0-8812-E7766EDC72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0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705100" y="228600"/>
            <a:ext cx="7581900" cy="838200"/>
          </a:xfrm>
          <a:noFill/>
          <a:ln/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AU" sz="2800" dirty="0"/>
              <a:t>Adding two time values (</a:t>
            </a:r>
            <a:r>
              <a:rPr lang="en-AU" sz="2800" dirty="0" err="1"/>
              <a:t>hh:mm:ss</a:t>
            </a:r>
            <a:r>
              <a:rPr lang="en-AU" sz="2800" dirty="0"/>
              <a:t>) - Algorithm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1333500" y="1066800"/>
            <a:ext cx="3581400" cy="3505200"/>
          </a:xfr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>
            <a:normAutofit lnSpcReduction="10000"/>
          </a:bodyPr>
          <a:lstStyle/>
          <a:p>
            <a:pPr marL="174625" indent="-174625">
              <a:lnSpc>
                <a:spcPct val="90000"/>
              </a:lnSpc>
              <a:buNone/>
            </a:pPr>
            <a:r>
              <a:rPr lang="en-AU" sz="2400" dirty="0" err="1"/>
              <a:t>AddTimes</a:t>
            </a:r>
            <a:r>
              <a:rPr lang="en-AU" sz="2400" dirty="0"/>
              <a:t>(t1, t2, t3)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sec = t1.sec + t2.sec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IF sec &lt; 60 THEN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    min = t1.min + t2.min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ELSE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    sec = sec – 60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    min = t1.min + t2.min + 1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ENDIF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067299" y="1066800"/>
            <a:ext cx="3071765" cy="421137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IF min &lt; 60 THEN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    hr = t1.hr + t2.hr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ELSE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    min = min – 60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    hr = t1.hr + t2.hr + 1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ENDIF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endParaRPr lang="en-AU" kern="0" dirty="0">
              <a:solidFill>
                <a:schemeClr val="tx1"/>
              </a:solidFill>
              <a:latin typeface="+mn-lt"/>
            </a:endParaRP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IF hr &gt;= 24 THEN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    hr = hr – 24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ENDIF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8191500" y="1066800"/>
            <a:ext cx="1981200" cy="20574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74625" marR="0" lvl="0" indent="-174625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t3.sec = sec</a:t>
            </a:r>
          </a:p>
          <a:p>
            <a:pPr marL="174625" marR="0" lvl="0" indent="-174625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t3.min = min</a:t>
            </a:r>
          </a:p>
          <a:p>
            <a:pPr marL="174625" marR="0" lvl="0" indent="-174625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t3.hr = </a:t>
            </a:r>
            <a:r>
              <a:rPr kumimoji="0" lang="en-AU" sz="240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hr</a:t>
            </a:r>
            <a:endParaRPr kumimoji="0" lang="en-AU" sz="2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74625" marR="0" lvl="0" indent="-174625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END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8100" y="1066800"/>
            <a:ext cx="1219200" cy="16002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sz="2000" dirty="0"/>
              <a:t>T1 + T2 inputs and T3 output</a:t>
            </a:r>
          </a:p>
          <a:p>
            <a:pPr algn="ctr"/>
            <a:endParaRPr lang="en-AU" sz="2000" dirty="0"/>
          </a:p>
        </p:txBody>
      </p:sp>
      <p:sp>
        <p:nvSpPr>
          <p:cNvPr id="9" name="Rounded Rectangle 8"/>
          <p:cNvSpPr/>
          <p:nvPr/>
        </p:nvSpPr>
        <p:spPr>
          <a:xfrm>
            <a:off x="190500" y="4724400"/>
            <a:ext cx="4724400" cy="20574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sz="1800" dirty="0"/>
              <a:t>If #seconds less than 60 then add up the minutes.</a:t>
            </a:r>
          </a:p>
          <a:p>
            <a:pPr algn="ctr"/>
            <a:endParaRPr lang="en-AU" sz="1800" dirty="0"/>
          </a:p>
          <a:p>
            <a:pPr algn="ctr"/>
            <a:r>
              <a:rPr lang="en-AU" sz="1800" dirty="0"/>
              <a:t>If its not (e.g. 70 seconds) change 70 to 1 minute and 10 seconds.</a:t>
            </a:r>
          </a:p>
          <a:p>
            <a:pPr algn="ctr"/>
            <a:endParaRPr lang="en-AU" sz="1800" dirty="0"/>
          </a:p>
          <a:p>
            <a:pPr algn="ctr"/>
            <a:r>
              <a:rPr lang="en-AU" sz="1800" dirty="0"/>
              <a:t>Then add up the minutes. E.g. 30 + 40 + 1= 71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946964" y="5389263"/>
            <a:ext cx="4953000" cy="147892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sz="1800" dirty="0"/>
              <a:t>If the minute value is less than 60 then calculate the hours.</a:t>
            </a:r>
          </a:p>
          <a:p>
            <a:pPr algn="ctr"/>
            <a:r>
              <a:rPr lang="en-AU" sz="1800" dirty="0"/>
              <a:t>But if it wasn’t such as 71. Subtract 60 and store 11.</a:t>
            </a:r>
          </a:p>
          <a:p>
            <a:pPr algn="ctr"/>
            <a:r>
              <a:rPr lang="en-AU" sz="1800" dirty="0"/>
              <a:t>Then add up the hours + 1 more hour.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8191500" y="3162300"/>
            <a:ext cx="1981200" cy="19431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sz="1900" dirty="0"/>
              <a:t>If the hours are above 24, then subtract 24 from hours.</a:t>
            </a:r>
          </a:p>
          <a:p>
            <a:pPr algn="ctr"/>
            <a:r>
              <a:rPr lang="en-AU" sz="1900" dirty="0"/>
              <a:t>So we don’t get say 25 on our watch.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2150D4E-656F-430E-855F-6985AEF0DE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59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2" dur="208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781300" y="291220"/>
            <a:ext cx="7181473" cy="838200"/>
          </a:xfrm>
          <a:noFill/>
          <a:ln/>
        </p:spPr>
        <p:txBody>
          <a:bodyPr/>
          <a:lstStyle/>
          <a:p>
            <a:pPr marL="0" indent="0">
              <a:lnSpc>
                <a:spcPct val="90000"/>
              </a:lnSpc>
            </a:pPr>
            <a:r>
              <a:rPr lang="en-AU" dirty="0"/>
              <a:t>Adding two time values (</a:t>
            </a:r>
            <a:r>
              <a:rPr lang="en-AU" dirty="0" err="1"/>
              <a:t>hh:mm:ss</a:t>
            </a:r>
            <a:r>
              <a:rPr lang="en-AU" dirty="0"/>
              <a:t>)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438400" y="1369305"/>
            <a:ext cx="7848600" cy="5349875"/>
          </a:xfrm>
          <a:noFill/>
          <a:ln/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AU" sz="2800" b="1" u="sng" dirty="0">
                <a:solidFill>
                  <a:srgbClr val="FF0000"/>
                </a:solidFill>
              </a:rPr>
              <a:t>Preconditions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sz="2800" dirty="0"/>
              <a:t>0 &lt;= t1.sec &lt; 60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sz="2800" dirty="0"/>
              <a:t>0 &lt;= t1.min &lt; 60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sz="2800" dirty="0"/>
              <a:t>0 &lt;= t1.hr &lt; 24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sz="2800" dirty="0"/>
              <a:t>0 &lt;= t2.sec &lt; 60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sz="2800" dirty="0"/>
              <a:t>0 &lt;= t2.min &lt; 60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sz="2800" dirty="0"/>
              <a:t>0 &lt;= t2.hr &lt; 24</a:t>
            </a:r>
          </a:p>
          <a:p>
            <a:pPr marL="174625" indent="-174625">
              <a:lnSpc>
                <a:spcPct val="90000"/>
              </a:lnSpc>
            </a:pPr>
            <a:endParaRPr lang="en-AU" sz="2800" dirty="0"/>
          </a:p>
          <a:p>
            <a:pPr marL="174625" indent="-174625">
              <a:lnSpc>
                <a:spcPct val="90000"/>
              </a:lnSpc>
            </a:pPr>
            <a:endParaRPr lang="en-AU" sz="2800" dirty="0"/>
          </a:p>
        </p:txBody>
      </p:sp>
      <p:sp>
        <p:nvSpPr>
          <p:cNvPr id="6" name="Rounded Rectangle 5"/>
          <p:cNvSpPr/>
          <p:nvPr/>
        </p:nvSpPr>
        <p:spPr>
          <a:xfrm>
            <a:off x="6000373" y="1524000"/>
            <a:ext cx="3962400" cy="39624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dirty="0"/>
              <a:t>In the algorithm there is no testing if it could work.</a:t>
            </a:r>
          </a:p>
          <a:p>
            <a:pPr algn="ctr"/>
            <a:endParaRPr lang="en-AU" dirty="0"/>
          </a:p>
          <a:p>
            <a:pPr algn="ctr"/>
            <a:r>
              <a:rPr lang="en-AU" dirty="0"/>
              <a:t>What would our pre/post/asserts be?</a:t>
            </a:r>
          </a:p>
          <a:p>
            <a:pPr algn="ctr"/>
            <a:endParaRPr lang="en-AU" dirty="0"/>
          </a:p>
          <a:p>
            <a:pPr algn="ctr"/>
            <a:r>
              <a:rPr lang="en-AU" dirty="0"/>
              <a:t>On the left these ensures our numbers are in the correct ranges, before the algorithm starts.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95300" y="4953000"/>
            <a:ext cx="4038600" cy="17526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Before the algorithm starts our numbers are in correct ranges.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89AD26E-9BB8-4CB3-87A2-14FB1D2C10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471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628900" y="70667"/>
            <a:ext cx="8572500" cy="838200"/>
          </a:xfrm>
          <a:noFill/>
          <a:ln/>
        </p:spPr>
        <p:txBody>
          <a:bodyPr/>
          <a:lstStyle/>
          <a:p>
            <a:pPr marL="0" indent="0">
              <a:lnSpc>
                <a:spcPct val="90000"/>
              </a:lnSpc>
            </a:pPr>
            <a:r>
              <a:rPr lang="en-AU" dirty="0"/>
              <a:t>Adding two time values (</a:t>
            </a:r>
            <a:r>
              <a:rPr lang="en-AU" dirty="0" err="1"/>
              <a:t>hh:mm:ss</a:t>
            </a:r>
            <a:r>
              <a:rPr lang="en-AU" dirty="0"/>
              <a:t>)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1943100" y="908867"/>
            <a:ext cx="8191500" cy="5349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</a:pPr>
            <a:r>
              <a:rPr lang="en-AU" sz="2800" b="1" u="sng" dirty="0">
                <a:solidFill>
                  <a:srgbClr val="FF0000"/>
                </a:solidFill>
              </a:rPr>
              <a:t>Postconditions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  <a:tabLst>
                <a:tab pos="1704975" algn="l"/>
              </a:tabLst>
            </a:pPr>
            <a:r>
              <a:rPr lang="en-AU" sz="2800" dirty="0"/>
              <a:t>0 &lt;= t3.sec &lt; 60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sz="2800" dirty="0"/>
              <a:t>0 &lt;= t3.min &lt; 60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sz="2800" dirty="0"/>
              <a:t>0 &lt;= t3.hr &lt; 24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  <a:tabLst>
                <a:tab pos="1704975" algn="l"/>
              </a:tabLst>
            </a:pPr>
            <a:r>
              <a:rPr lang="en-AU" sz="2800" dirty="0"/>
              <a:t>t3.sec =	(t1.sec + t2.sec) </a:t>
            </a:r>
            <a:r>
              <a:rPr lang="en-AU" sz="2800" b="1" dirty="0"/>
              <a:t>mod</a:t>
            </a:r>
            <a:r>
              <a:rPr lang="en-AU" sz="2800" dirty="0"/>
              <a:t> 60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  <a:tabLst>
                <a:tab pos="1704975" algn="l"/>
              </a:tabLst>
            </a:pPr>
            <a:r>
              <a:rPr lang="en-AU" sz="2800" dirty="0"/>
              <a:t>t3.min =	((t1.sec + t2.sec) / 60 + t1.min + t2.min) </a:t>
            </a:r>
            <a:r>
              <a:rPr lang="en-AU" sz="2800" b="1" dirty="0"/>
              <a:t>mod</a:t>
            </a:r>
            <a:r>
              <a:rPr lang="en-AU" sz="2800" dirty="0"/>
              <a:t> 60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  <a:tabLst>
                <a:tab pos="1704975" algn="l"/>
              </a:tabLst>
            </a:pPr>
            <a:r>
              <a:rPr lang="en-AU" sz="2800" dirty="0"/>
              <a:t>t3.hr =	(((t1.sec + t2.sec) / 60 + t1.min + t2.min) / 60 +</a:t>
            </a:r>
            <a:br>
              <a:rPr lang="en-AU" sz="2800" dirty="0"/>
            </a:br>
            <a:r>
              <a:rPr lang="en-AU" sz="2800" dirty="0"/>
              <a:t>	t1.hr + t2.hr) mod 24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sz="2800" dirty="0"/>
              <a:t>t1 did not change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AU" sz="2800" dirty="0"/>
              <a:t>t2 did not change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endParaRPr lang="en-AU" sz="2800" dirty="0"/>
          </a:p>
        </p:txBody>
      </p:sp>
      <p:sp>
        <p:nvSpPr>
          <p:cNvPr id="4" name="Rounded Rectangular Callout 3"/>
          <p:cNvSpPr/>
          <p:nvPr/>
        </p:nvSpPr>
        <p:spPr>
          <a:xfrm>
            <a:off x="5486400" y="949041"/>
            <a:ext cx="4648200" cy="1454433"/>
          </a:xfrm>
          <a:prstGeom prst="wedgeRoundRectCallout">
            <a:avLst>
              <a:gd name="adj1" fmla="val -104196"/>
              <a:gd name="adj2" fmla="val 8501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dirty="0"/>
              <a:t>Whatever we store here has to equal, has to equal the following formula.</a:t>
            </a:r>
            <a:br>
              <a:rPr lang="en-AU" dirty="0"/>
            </a:br>
            <a:r>
              <a:rPr lang="en-AU" dirty="0"/>
              <a:t>(t1.sec + t2.sec) mod 60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486400" y="5753917"/>
            <a:ext cx="3162300" cy="100965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T1 and t2 should not change, as they are our inputs</a:t>
            </a:r>
          </a:p>
        </p:txBody>
      </p:sp>
      <p:sp>
        <p:nvSpPr>
          <p:cNvPr id="6" name="Rectangle 5"/>
          <p:cNvSpPr/>
          <p:nvPr/>
        </p:nvSpPr>
        <p:spPr>
          <a:xfrm>
            <a:off x="33184" y="2057400"/>
            <a:ext cx="1828800" cy="19389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AU" sz="2000" dirty="0"/>
              <a:t>Mod</a:t>
            </a:r>
            <a:r>
              <a:rPr lang="en-AU" sz="2000" dirty="0">
                <a:solidFill>
                  <a:srgbClr val="000080"/>
                </a:solidFill>
                <a:latin typeface="Arial" panose="020B0604020202020204" pitchFamily="34" charset="0"/>
              </a:rPr>
              <a:t> </a:t>
            </a:r>
            <a:r>
              <a:rPr lang="en-AU" sz="2000" dirty="0"/>
              <a:t>produces the </a:t>
            </a:r>
            <a:r>
              <a:rPr lang="en-AU" sz="2000" b="1" dirty="0"/>
              <a:t>remainder</a:t>
            </a:r>
            <a:r>
              <a:rPr lang="en-AU" sz="2000" dirty="0"/>
              <a:t> of dividing the first value by the second value. 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485900" y="3505200"/>
            <a:ext cx="914400" cy="3048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562100" y="3241674"/>
            <a:ext cx="4648200" cy="196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04BE906-DC3F-411D-B2A5-DD1A8EE881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331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171700" y="609600"/>
            <a:ext cx="3253244" cy="838200"/>
          </a:xfrm>
          <a:noFill/>
          <a:ln/>
        </p:spPr>
        <p:txBody>
          <a:bodyPr/>
          <a:lstStyle/>
          <a:p>
            <a:pPr marL="514350" indent="-514350"/>
            <a:r>
              <a:rPr lang="en-GB" dirty="0"/>
              <a:t>Introduction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171700" y="1447800"/>
            <a:ext cx="8077200" cy="4953000"/>
          </a:xfrm>
          <a:noFill/>
          <a:ln/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GB" b="1" dirty="0"/>
              <a:t>A flowchart:</a:t>
            </a:r>
          </a:p>
          <a:p>
            <a:pPr>
              <a:lnSpc>
                <a:spcPct val="90000"/>
              </a:lnSpc>
            </a:pPr>
            <a:r>
              <a:rPr lang="en-GB" dirty="0"/>
              <a:t>Depicts an algorithm</a:t>
            </a:r>
          </a:p>
          <a:p>
            <a:pPr>
              <a:lnSpc>
                <a:spcPct val="90000"/>
              </a:lnSpc>
            </a:pPr>
            <a:r>
              <a:rPr lang="en-GB" dirty="0"/>
              <a:t>Consists of symbols and directed lines</a:t>
            </a:r>
          </a:p>
          <a:p>
            <a:pPr>
              <a:lnSpc>
                <a:spcPct val="90000"/>
              </a:lnSpc>
            </a:pPr>
            <a:r>
              <a:rPr lang="en-GB" dirty="0"/>
              <a:t>Represents the flow of control</a:t>
            </a:r>
          </a:p>
          <a:p>
            <a:pPr>
              <a:lnSpc>
                <a:spcPct val="90000"/>
              </a:lnSpc>
              <a:buNone/>
            </a:pPr>
            <a:r>
              <a:rPr lang="en-GB" b="1" dirty="0"/>
              <a:t>For example: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3771899" y="3825875"/>
            <a:ext cx="6172200" cy="2667000"/>
            <a:chOff x="2476500" y="3200400"/>
            <a:chExt cx="7458610" cy="2971800"/>
          </a:xfrm>
        </p:grpSpPr>
        <p:sp>
          <p:nvSpPr>
            <p:cNvPr id="5" name="Flowchart: Terminator 4"/>
            <p:cNvSpPr/>
            <p:nvPr/>
          </p:nvSpPr>
          <p:spPr>
            <a:xfrm>
              <a:off x="2626254" y="3200400"/>
              <a:ext cx="1684083" cy="269078"/>
            </a:xfrm>
            <a:prstGeom prst="flowChartTermina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solidFill>
                  <a:schemeClr val="tx1"/>
                </a:solidFill>
              </a:endParaRPr>
            </a:p>
          </p:txBody>
        </p:sp>
        <p:sp>
          <p:nvSpPr>
            <p:cNvPr id="6" name="Flowchart: Terminator 5"/>
            <p:cNvSpPr/>
            <p:nvPr/>
          </p:nvSpPr>
          <p:spPr>
            <a:xfrm>
              <a:off x="8166399" y="5418982"/>
              <a:ext cx="1768711" cy="287746"/>
            </a:xfrm>
            <a:prstGeom prst="flowChartTermina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solidFill>
                  <a:schemeClr val="tx1"/>
                </a:solidFill>
              </a:endParaRPr>
            </a:p>
          </p:txBody>
        </p:sp>
        <p:sp>
          <p:nvSpPr>
            <p:cNvPr id="7" name="Flowchart: Process 6"/>
            <p:cNvSpPr/>
            <p:nvPr/>
          </p:nvSpPr>
          <p:spPr>
            <a:xfrm>
              <a:off x="2626255" y="3766931"/>
              <a:ext cx="1684082" cy="287995"/>
            </a:xfrm>
            <a:prstGeom prst="flowChart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solidFill>
                  <a:schemeClr val="tx1"/>
                </a:solidFill>
              </a:endParaRPr>
            </a:p>
          </p:txBody>
        </p:sp>
        <p:sp>
          <p:nvSpPr>
            <p:cNvPr id="8" name="Flowchart: Decision 7"/>
            <p:cNvSpPr/>
            <p:nvPr/>
          </p:nvSpPr>
          <p:spPr>
            <a:xfrm>
              <a:off x="2626255" y="4298614"/>
              <a:ext cx="1684082" cy="708911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600" dirty="0">
                <a:solidFill>
                  <a:schemeClr val="tx1"/>
                </a:solidFill>
              </a:endParaRPr>
            </a:p>
          </p:txBody>
        </p:sp>
        <p:sp>
          <p:nvSpPr>
            <p:cNvPr id="9" name="Flowchart: Data 8"/>
            <p:cNvSpPr/>
            <p:nvPr/>
          </p:nvSpPr>
          <p:spPr>
            <a:xfrm>
              <a:off x="2476500" y="5271749"/>
              <a:ext cx="1997573" cy="398762"/>
            </a:xfrm>
            <a:prstGeom prst="flowChartInputOutpu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000" dirty="0">
                <a:solidFill>
                  <a:schemeClr val="tx1"/>
                </a:solidFill>
              </a:endParaRPr>
            </a:p>
          </p:txBody>
        </p:sp>
        <p:sp>
          <p:nvSpPr>
            <p:cNvPr id="10" name="Flowchart: Decision 9"/>
            <p:cNvSpPr/>
            <p:nvPr/>
          </p:nvSpPr>
          <p:spPr>
            <a:xfrm>
              <a:off x="6078680" y="3863883"/>
              <a:ext cx="1768343" cy="734301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000" dirty="0">
                <a:solidFill>
                  <a:schemeClr val="tx1"/>
                </a:solidFill>
              </a:endParaRPr>
            </a:p>
          </p:txBody>
        </p:sp>
        <p:sp>
          <p:nvSpPr>
            <p:cNvPr id="11" name="Flowchart: Data 10"/>
            <p:cNvSpPr/>
            <p:nvPr/>
          </p:nvSpPr>
          <p:spPr>
            <a:xfrm>
              <a:off x="5947692" y="4864025"/>
              <a:ext cx="2063067" cy="272189"/>
            </a:xfrm>
            <a:prstGeom prst="flowChartInputOutpu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solidFill>
                  <a:schemeClr val="tx1"/>
                </a:solidFill>
              </a:endParaRPr>
            </a:p>
          </p:txBody>
        </p:sp>
        <p:sp>
          <p:nvSpPr>
            <p:cNvPr id="12" name="Flowchart: Process 11"/>
            <p:cNvSpPr/>
            <p:nvPr/>
          </p:nvSpPr>
          <p:spPr>
            <a:xfrm>
              <a:off x="6069114" y="5418734"/>
              <a:ext cx="1768343" cy="287995"/>
            </a:xfrm>
            <a:prstGeom prst="flowChart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solidFill>
                  <a:schemeClr val="tx1"/>
                </a:solidFill>
              </a:endParaRPr>
            </a:p>
          </p:txBody>
        </p:sp>
        <p:sp>
          <p:nvSpPr>
            <p:cNvPr id="13" name="Flowchart: Data 12"/>
            <p:cNvSpPr/>
            <p:nvPr/>
          </p:nvSpPr>
          <p:spPr>
            <a:xfrm>
              <a:off x="8166767" y="4608763"/>
              <a:ext cx="1768343" cy="544378"/>
            </a:xfrm>
            <a:prstGeom prst="flowChartInputOutpu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800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Arrow Connector 13"/>
            <p:cNvCxnSpPr>
              <a:stCxn id="5" idx="2"/>
              <a:endCxn id="7" idx="0"/>
            </p:cNvCxnSpPr>
            <p:nvPr/>
          </p:nvCxnSpPr>
          <p:spPr>
            <a:xfrm>
              <a:off x="3468296" y="3469478"/>
              <a:ext cx="0" cy="29745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7" idx="2"/>
              <a:endCxn id="8" idx="0"/>
            </p:cNvCxnSpPr>
            <p:nvPr/>
          </p:nvCxnSpPr>
          <p:spPr>
            <a:xfrm>
              <a:off x="3468296" y="4054926"/>
              <a:ext cx="0" cy="243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8" idx="2"/>
              <a:endCxn id="9" idx="1"/>
            </p:cNvCxnSpPr>
            <p:nvPr/>
          </p:nvCxnSpPr>
          <p:spPr>
            <a:xfrm>
              <a:off x="3468296" y="5007525"/>
              <a:ext cx="6990" cy="2642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10" idx="2"/>
              <a:endCxn id="11" idx="1"/>
            </p:cNvCxnSpPr>
            <p:nvPr/>
          </p:nvCxnSpPr>
          <p:spPr>
            <a:xfrm>
              <a:off x="6962852" y="4598183"/>
              <a:ext cx="16374" cy="26584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endCxn id="10" idx="0"/>
            </p:cNvCxnSpPr>
            <p:nvPr/>
          </p:nvCxnSpPr>
          <p:spPr>
            <a:xfrm flipH="1">
              <a:off x="6962852" y="3355474"/>
              <a:ext cx="16374" cy="50840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1" idx="4"/>
              <a:endCxn id="12" idx="0"/>
            </p:cNvCxnSpPr>
            <p:nvPr/>
          </p:nvCxnSpPr>
          <p:spPr>
            <a:xfrm flipH="1">
              <a:off x="6953285" y="5136214"/>
              <a:ext cx="25940" cy="28251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2" idx="2"/>
            </p:cNvCxnSpPr>
            <p:nvPr/>
          </p:nvCxnSpPr>
          <p:spPr>
            <a:xfrm>
              <a:off x="6953285" y="5706728"/>
              <a:ext cx="0" cy="27691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5685715" y="5983647"/>
              <a:ext cx="126757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5685715" y="3598041"/>
              <a:ext cx="0" cy="239693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5685715" y="3598041"/>
              <a:ext cx="129351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8" idx="3"/>
            </p:cNvCxnSpPr>
            <p:nvPr/>
          </p:nvCxnSpPr>
          <p:spPr>
            <a:xfrm>
              <a:off x="4310337" y="4653070"/>
              <a:ext cx="45146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4761805" y="4653070"/>
              <a:ext cx="1" cy="1268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>
              <a:off x="3491660" y="5921449"/>
              <a:ext cx="127014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3468295" y="6172200"/>
              <a:ext cx="169346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5161762" y="3355474"/>
              <a:ext cx="0" cy="28083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5161762" y="3355474"/>
              <a:ext cx="181746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9" idx="4"/>
            </p:cNvCxnSpPr>
            <p:nvPr/>
          </p:nvCxnSpPr>
          <p:spPr>
            <a:xfrm flipH="1">
              <a:off x="3468295" y="5670511"/>
              <a:ext cx="6991" cy="49335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7847023" y="4222696"/>
              <a:ext cx="78593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endCxn id="13" idx="0"/>
            </p:cNvCxnSpPr>
            <p:nvPr/>
          </p:nvCxnSpPr>
          <p:spPr>
            <a:xfrm>
              <a:off x="9227773" y="4222696"/>
              <a:ext cx="0" cy="38606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8593988" y="4222696"/>
              <a:ext cx="6337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13" idx="4"/>
              <a:endCxn id="6" idx="0"/>
            </p:cNvCxnSpPr>
            <p:nvPr/>
          </p:nvCxnSpPr>
          <p:spPr>
            <a:xfrm flipH="1">
              <a:off x="9050755" y="5153141"/>
              <a:ext cx="184" cy="26584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ounded Rectangle 34"/>
          <p:cNvSpPr/>
          <p:nvPr/>
        </p:nvSpPr>
        <p:spPr>
          <a:xfrm>
            <a:off x="5990338" y="297174"/>
            <a:ext cx="4254875" cy="169227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Flow of control is used to determine what section of code is run in a program at a given time</a:t>
            </a:r>
          </a:p>
        </p:txBody>
      </p:sp>
      <p:pic>
        <p:nvPicPr>
          <p:cNvPr id="3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00764F2-AB0B-4A17-A54B-2015C07B81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993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66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>
          <a:xfrm>
            <a:off x="2640594" y="60325"/>
            <a:ext cx="7658100" cy="549275"/>
          </a:xfrm>
          <a:noFill/>
          <a:ln/>
        </p:spPr>
        <p:txBody>
          <a:bodyPr>
            <a:normAutofit fontScale="90000"/>
          </a:bodyPr>
          <a:lstStyle/>
          <a:p>
            <a:pPr marL="0" indent="0">
              <a:lnSpc>
                <a:spcPct val="90000"/>
              </a:lnSpc>
            </a:pPr>
            <a:r>
              <a:rPr lang="en-AU" dirty="0"/>
              <a:t>Adding two time values - </a:t>
            </a:r>
            <a:r>
              <a:rPr lang="en-AU" dirty="0">
                <a:solidFill>
                  <a:srgbClr val="FF0000"/>
                </a:solidFill>
              </a:rPr>
              <a:t>Assertions</a:t>
            </a:r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1333500" y="1219200"/>
            <a:ext cx="3581400" cy="4114800"/>
          </a:xfr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174625" indent="-174625">
              <a:lnSpc>
                <a:spcPct val="90000"/>
              </a:lnSpc>
              <a:buNone/>
            </a:pPr>
            <a:r>
              <a:rPr lang="en-AU" sz="2400" dirty="0" err="1"/>
              <a:t>AddTimes</a:t>
            </a:r>
            <a:r>
              <a:rPr lang="en-AU" sz="2400" dirty="0"/>
              <a:t>(t1, t2, t3)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sec = t1.sec + t2.sec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IF sec &lt; 60 THEN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    min = t1.min + t2.min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ELSE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    sec = sec – 60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    min = t1.min + t2.min + 1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dirty="0"/>
              <a:t>    ENDIF</a:t>
            </a:r>
          </a:p>
          <a:p>
            <a:pPr marL="174625" indent="-174625">
              <a:lnSpc>
                <a:spcPct val="90000"/>
              </a:lnSpc>
              <a:buNone/>
            </a:pPr>
            <a:r>
              <a:rPr lang="en-AU" sz="2400" b="1" dirty="0">
                <a:solidFill>
                  <a:srgbClr val="FF0000"/>
                </a:solidFill>
              </a:rPr>
              <a:t>    assert(0 &lt;= sec &lt; 60)</a:t>
            </a:r>
          </a:p>
        </p:txBody>
      </p: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5067300" y="1219199"/>
            <a:ext cx="3048000" cy="548639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IF min &lt; 60 THEN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    hr = t1.hr + t2.hr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ELSE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    min = min – 60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    hr = t1.hr + t2.hr + 1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ENDIF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b="1" kern="0" dirty="0">
                <a:solidFill>
                  <a:srgbClr val="FF0000"/>
                </a:solidFill>
                <a:latin typeface="+mn-lt"/>
              </a:rPr>
              <a:t>    assert(0 &lt;= min &lt; 60)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endParaRPr lang="en-AU" kern="0" dirty="0">
              <a:solidFill>
                <a:schemeClr val="tx2"/>
              </a:solidFill>
              <a:latin typeface="+mn-lt"/>
            </a:endParaRP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2"/>
                </a:solidFill>
                <a:latin typeface="+mn-lt"/>
              </a:rPr>
              <a:t>    </a:t>
            </a:r>
            <a:r>
              <a:rPr lang="en-AU" kern="0" dirty="0">
                <a:solidFill>
                  <a:schemeClr val="tx1"/>
                </a:solidFill>
                <a:latin typeface="+mn-lt"/>
              </a:rPr>
              <a:t>IF hr &gt;= 24 THEN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    hr = hr – 24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chemeClr val="tx1"/>
                </a:solidFill>
                <a:latin typeface="+mn-lt"/>
              </a:rPr>
              <a:t>    ENDIF</a:t>
            </a:r>
          </a:p>
          <a:p>
            <a:pPr marL="174625" indent="-174625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AU" kern="0" dirty="0">
                <a:solidFill>
                  <a:srgbClr val="FF0000"/>
                </a:solidFill>
                <a:latin typeface="+mn-lt"/>
              </a:rPr>
              <a:t>    </a:t>
            </a:r>
            <a:r>
              <a:rPr lang="en-AU" b="1" kern="0" dirty="0">
                <a:solidFill>
                  <a:srgbClr val="FF0000"/>
                </a:solidFill>
                <a:latin typeface="+mn-lt"/>
              </a:rPr>
              <a:t>assert(0 &lt;= hr &lt; 24)</a:t>
            </a: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8191500" y="1219200"/>
            <a:ext cx="1981200" cy="2286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74625" marR="0" lvl="0" indent="-174625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t3.sec = sec</a:t>
            </a:r>
          </a:p>
          <a:p>
            <a:pPr marL="174625" marR="0" lvl="0" indent="-174625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t3.min = min</a:t>
            </a:r>
          </a:p>
          <a:p>
            <a:pPr marL="174625" marR="0" lvl="0" indent="-174625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t3.hr = hr</a:t>
            </a:r>
          </a:p>
          <a:p>
            <a:pPr marL="174625" marR="0" lvl="0" indent="-174625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END</a:t>
            </a:r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2247901" y="618653"/>
            <a:ext cx="7620000" cy="47307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AU" sz="32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Where would you place assertions?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952500" y="5410199"/>
            <a:ext cx="3810000" cy="1295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sz="2000" dirty="0"/>
              <a:t>We expect the seconds, minutes and hours value to be in the correct range.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267700" y="3657601"/>
            <a:ext cx="2019300" cy="3047998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sz="2000" dirty="0"/>
              <a:t>They all have to be true for the code to do its job.</a:t>
            </a:r>
          </a:p>
          <a:p>
            <a:pPr algn="ctr"/>
            <a:endParaRPr lang="en-AU" sz="2000" dirty="0"/>
          </a:p>
          <a:p>
            <a:pPr algn="ctr"/>
            <a:r>
              <a:rPr lang="en-AU" sz="2000" dirty="0"/>
              <a:t>What you expect to be true to do its job.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E30C243-1045-4BD5-8FC7-AE6436343B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348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 txBox="1">
            <a:spLocks noChangeArrowheads="1"/>
          </p:cNvSpPr>
          <p:nvPr/>
        </p:nvSpPr>
        <p:spPr>
          <a:xfrm>
            <a:off x="2324100" y="1404042"/>
            <a:ext cx="4572000" cy="52959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3600" kern="1200">
                <a:solidFill>
                  <a:srgbClr val="659200"/>
                </a:solidFill>
                <a:effectLst/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auto">
              <a:lnSpc>
                <a:spcPct val="95000"/>
              </a:lnSpc>
              <a:spcBef>
                <a:spcPts val="700"/>
              </a:spcBef>
              <a:spcAft>
                <a:spcPts val="0"/>
              </a:spcAft>
              <a:buSzPct val="7500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sz="3200" b="1" dirty="0">
                <a:solidFill>
                  <a:schemeClr val="tx1"/>
                </a:solidFill>
              </a:rPr>
              <a:t>Precondition</a:t>
            </a:r>
          </a:p>
          <a:p>
            <a:pPr marL="457200" indent="-457200" fontAlgn="auto">
              <a:spcBef>
                <a:spcPts val="700"/>
              </a:spcBef>
              <a:spcAft>
                <a:spcPts val="0"/>
              </a:spcAft>
              <a:buSzPct val="75000"/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sz="3200" dirty="0">
                <a:solidFill>
                  <a:schemeClr val="tx1"/>
                </a:solidFill>
              </a:rPr>
              <a:t>The person who calls a module ensures that the precondition is valid.</a:t>
            </a:r>
          </a:p>
          <a:p>
            <a:pPr marL="457200" indent="-457200" fontAlgn="auto">
              <a:spcBef>
                <a:spcPts val="700"/>
              </a:spcBef>
              <a:spcAft>
                <a:spcPts val="0"/>
              </a:spcAft>
              <a:buSzPct val="75000"/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sz="3200" dirty="0">
                <a:solidFill>
                  <a:schemeClr val="tx1"/>
                </a:solidFill>
              </a:rPr>
              <a:t>The programmer who writes a function can bank on the precondition being true when the module begins execution.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7048500" y="1404042"/>
            <a:ext cx="2971800" cy="51435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95000"/>
              </a:lnSpc>
              <a:spcBef>
                <a:spcPts val="700"/>
              </a:spcBef>
              <a:spcAft>
                <a:spcPts val="0"/>
              </a:spcAft>
              <a:buFont typeface="Arial" pitchFamily="34" charset="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sz="3200" b="1"/>
              <a:t>Postcondition</a:t>
            </a:r>
          </a:p>
          <a:p>
            <a:pPr fontAlgn="auto">
              <a:spcBef>
                <a:spcPts val="700"/>
              </a:spcBef>
              <a:spcAft>
                <a:spcPts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sz="3200"/>
              <a:t>The programmer who writes a module ensures that the postcondition is true when the function finishes executing.</a:t>
            </a:r>
            <a:endParaRPr lang="en-GB" sz="3200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title" idx="4294967295"/>
          </p:nvPr>
        </p:nvSpPr>
        <p:spPr>
          <a:xfrm>
            <a:off x="2743200" y="133539"/>
            <a:ext cx="7162800" cy="1143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indent="0">
              <a:lnSpc>
                <a:spcPct val="95000"/>
              </a:lnSpc>
              <a:spcBef>
                <a:spcPct val="0"/>
              </a:spcBef>
              <a:buSzPct val="10000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/>
            </a:pPr>
            <a:r>
              <a:rPr lang="en-GB" sz="4400" dirty="0"/>
              <a:t>Summary!</a:t>
            </a:r>
            <a:endParaRPr lang="en-GB" sz="4400" dirty="0">
              <a:solidFill>
                <a:srgbClr val="00CEC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A84DE6-BDE2-4569-9836-49B3A20A09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848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2314575" y="731838"/>
            <a:ext cx="8229600" cy="715962"/>
          </a:xfrm>
        </p:spPr>
        <p:txBody>
          <a:bodyPr/>
          <a:lstStyle/>
          <a:p>
            <a:r>
              <a:rPr lang="en-GB" dirty="0"/>
              <a:t>Summary!</a:t>
            </a:r>
            <a:endParaRPr lang="en-AU" dirty="0"/>
          </a:p>
        </p:txBody>
      </p:sp>
      <p:sp>
        <p:nvSpPr>
          <p:cNvPr id="7" name="Rectangle 3"/>
          <p:cNvSpPr>
            <a:spLocks noGrp="1" noChangeArrowheads="1"/>
          </p:cNvSpPr>
          <p:nvPr>
            <p:ph idx="1"/>
          </p:nvPr>
        </p:nvSpPr>
        <p:spPr>
          <a:xfrm>
            <a:off x="2314575" y="1447800"/>
            <a:ext cx="7620000" cy="4525963"/>
          </a:xfrm>
        </p:spPr>
        <p:txBody>
          <a:bodyPr>
            <a:noAutofit/>
          </a:bodyPr>
          <a:lstStyle/>
          <a:p>
            <a:r>
              <a:rPr lang="en-GB" sz="3200" dirty="0"/>
              <a:t>Assertions specify what must be true at </a:t>
            </a:r>
            <a:r>
              <a:rPr lang="en-GB" sz="3200" b="1" dirty="0"/>
              <a:t>particular places </a:t>
            </a:r>
            <a:r>
              <a:rPr lang="en-GB" sz="3200" dirty="0"/>
              <a:t>midway through a module.</a:t>
            </a:r>
          </a:p>
          <a:p>
            <a:endParaRPr lang="en-GB" sz="3200" dirty="0"/>
          </a:p>
          <a:p>
            <a:r>
              <a:rPr lang="en-AU" sz="3200" dirty="0"/>
              <a:t>An assertion violation indicates a </a:t>
            </a:r>
            <a:r>
              <a:rPr lang="en-AU" sz="3200" b="1" dirty="0"/>
              <a:t>bug</a:t>
            </a:r>
            <a:r>
              <a:rPr lang="en-AU" sz="3200" dirty="0"/>
              <a:t> in the program. </a:t>
            </a:r>
          </a:p>
          <a:p>
            <a:pPr lvl="1"/>
            <a:r>
              <a:rPr lang="en-AU" sz="3200" dirty="0"/>
              <a:t>Thus, assertions are an effective means of improving the reliability of programs-in other words, they are a systematic debugging tool.</a:t>
            </a:r>
            <a:endParaRPr lang="en-GB" sz="3200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4958949-3509-400F-A25A-89831DA5FC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661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2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8186" y="387800"/>
            <a:ext cx="7213737" cy="763525"/>
          </a:xfrm>
        </p:spPr>
        <p:txBody>
          <a:bodyPr/>
          <a:lstStyle/>
          <a:p>
            <a:r>
              <a:rPr lang="en-AU" dirty="0"/>
              <a:t>Top 4 Reasons for Using Flowcharts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1224" y="1443835"/>
            <a:ext cx="7816676" cy="5109365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AU" sz="2400" dirty="0">
                <a:solidFill>
                  <a:srgbClr val="659200"/>
                </a:solidFill>
              </a:rPr>
              <a:t>Programming: </a:t>
            </a:r>
            <a:r>
              <a:rPr lang="en-AU" sz="2400" dirty="0"/>
              <a:t>complex program logic can be modelled effectively using a flowchart. Hence making it easier to understand by everyone in the team and clients.</a:t>
            </a:r>
            <a:endParaRPr lang="en-AU" sz="2400" dirty="0">
              <a:solidFill>
                <a:srgbClr val="6592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AU" sz="2400" dirty="0">
                <a:solidFill>
                  <a:srgbClr val="659200"/>
                </a:solidFill>
              </a:rPr>
              <a:t>Troubleshooting Guides</a:t>
            </a:r>
            <a:r>
              <a:rPr lang="en-AU" sz="2400" dirty="0"/>
              <a:t>: If we reach bugs or errors in our application, a good troubleshooting flowcharts can cut the problem solving time massively.</a:t>
            </a:r>
            <a:endParaRPr lang="en-AU" sz="2400" dirty="0">
              <a:solidFill>
                <a:srgbClr val="6592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AU" sz="2400" dirty="0">
                <a:solidFill>
                  <a:srgbClr val="659200"/>
                </a:solidFill>
              </a:rPr>
              <a:t>Training materials: </a:t>
            </a:r>
            <a:r>
              <a:rPr lang="en-AU" sz="2400" dirty="0"/>
              <a:t>these are often created using flowcharts because they're visually stimulating and easy to understand for all stakeholders involved.</a:t>
            </a:r>
          </a:p>
          <a:p>
            <a:pPr marL="457200" indent="-457200">
              <a:buFont typeface="+mj-lt"/>
              <a:buAutoNum type="arabicPeriod"/>
            </a:pPr>
            <a:r>
              <a:rPr lang="en-AU" sz="2400" dirty="0">
                <a:solidFill>
                  <a:srgbClr val="659200"/>
                </a:solidFill>
              </a:rPr>
              <a:t>Quality Management: </a:t>
            </a:r>
            <a:r>
              <a:rPr lang="en-AU" sz="2400" dirty="0"/>
              <a:t>your organisation may employ quality management systems - such as ISO 9000 for example. In such environments, flowcharts are not only useful but in certain situations they are actually required.</a:t>
            </a:r>
            <a:endParaRPr lang="en-AU" sz="2400" dirty="0">
              <a:solidFill>
                <a:srgbClr val="659200"/>
              </a:solidFill>
            </a:endParaRPr>
          </a:p>
          <a:p>
            <a:endParaRPr lang="en-AU" sz="2400" dirty="0"/>
          </a:p>
        </p:txBody>
      </p:sp>
      <p:pic>
        <p:nvPicPr>
          <p:cNvPr id="1026" name="Picture 2" descr="https://isocpp.org/images/uploads/iso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37" y="5893162"/>
            <a:ext cx="2165524" cy="96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9FC7A6C-65E7-4EDC-A246-B675C32DCE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54F22A-4CE5-444A-9BD0-74AA0BFEBC0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40254" y="52203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33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9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35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2314575" y="427038"/>
            <a:ext cx="8229600" cy="792164"/>
          </a:xfrm>
        </p:spPr>
        <p:txBody>
          <a:bodyPr/>
          <a:lstStyle/>
          <a:p>
            <a:r>
              <a:rPr lang="en-GB" dirty="0"/>
              <a:t>Symbols: What do they mean?</a:t>
            </a:r>
            <a:endParaRPr lang="en-AU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400300" y="1295400"/>
            <a:ext cx="7248525" cy="5334000"/>
          </a:xfrm>
        </p:spPr>
        <p:txBody>
          <a:bodyPr/>
          <a:lstStyle/>
          <a:p>
            <a:r>
              <a:rPr lang="en-GB" dirty="0"/>
              <a:t>Flow line (joiner)</a:t>
            </a:r>
          </a:p>
          <a:p>
            <a:r>
              <a:rPr lang="en-GB" dirty="0"/>
              <a:t>Terminal</a:t>
            </a:r>
          </a:p>
          <a:p>
            <a:r>
              <a:rPr lang="en-GB" dirty="0"/>
              <a:t>Input and Output</a:t>
            </a:r>
          </a:p>
          <a:p>
            <a:r>
              <a:rPr lang="en-GB" dirty="0"/>
              <a:t>Processing</a:t>
            </a:r>
          </a:p>
          <a:p>
            <a:r>
              <a:rPr lang="en-GB" dirty="0"/>
              <a:t>Predefined processing</a:t>
            </a:r>
          </a:p>
          <a:p>
            <a:r>
              <a:rPr lang="en-GB" dirty="0"/>
              <a:t>Decision</a:t>
            </a:r>
          </a:p>
          <a:p>
            <a:r>
              <a:rPr lang="en-GB" dirty="0"/>
              <a:t>Etc.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</a:rPr>
              <a:t>NOTE – no explicit symbol for a loop. We just use flow line symbols.</a:t>
            </a:r>
          </a:p>
        </p:txBody>
      </p:sp>
      <p:sp>
        <p:nvSpPr>
          <p:cNvPr id="6" name="Flowchart: Terminator 5"/>
          <p:cNvSpPr/>
          <p:nvPr/>
        </p:nvSpPr>
        <p:spPr>
          <a:xfrm>
            <a:off x="6546838" y="1981201"/>
            <a:ext cx="1273187" cy="381000"/>
          </a:xfrm>
          <a:prstGeom prst="flowChartTermina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solidFill>
                <a:schemeClr val="tx1"/>
              </a:solidFill>
            </a:endParaRPr>
          </a:p>
        </p:txBody>
      </p:sp>
      <p:sp>
        <p:nvSpPr>
          <p:cNvPr id="7" name="Flowchart: Process 6"/>
          <p:cNvSpPr/>
          <p:nvPr/>
        </p:nvSpPr>
        <p:spPr>
          <a:xfrm>
            <a:off x="6546838" y="3124200"/>
            <a:ext cx="1273187" cy="381000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solidFill>
                <a:schemeClr val="tx1"/>
              </a:solidFill>
            </a:endParaRPr>
          </a:p>
        </p:txBody>
      </p:sp>
      <p:sp>
        <p:nvSpPr>
          <p:cNvPr id="8" name="Flowchart: Decision 7"/>
          <p:cNvSpPr/>
          <p:nvPr/>
        </p:nvSpPr>
        <p:spPr>
          <a:xfrm>
            <a:off x="6546838" y="4267200"/>
            <a:ext cx="1273187" cy="426198"/>
          </a:xfrm>
          <a:prstGeom prst="flowChartDecis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600" dirty="0">
              <a:solidFill>
                <a:schemeClr val="tx1"/>
              </a:solidFill>
            </a:endParaRPr>
          </a:p>
        </p:txBody>
      </p:sp>
      <p:sp>
        <p:nvSpPr>
          <p:cNvPr id="9" name="Flowchart: Data 8"/>
          <p:cNvSpPr/>
          <p:nvPr/>
        </p:nvSpPr>
        <p:spPr>
          <a:xfrm>
            <a:off x="6546837" y="2590800"/>
            <a:ext cx="1273187" cy="325461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000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546838" y="1601526"/>
            <a:ext cx="127318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owchart: Process 10"/>
          <p:cNvSpPr/>
          <p:nvPr/>
        </p:nvSpPr>
        <p:spPr>
          <a:xfrm>
            <a:off x="6546838" y="3733801"/>
            <a:ext cx="1273187" cy="381000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solidFill>
                <a:schemeClr val="tx1"/>
              </a:solidFill>
            </a:endParaRPr>
          </a:p>
        </p:txBody>
      </p:sp>
      <p:sp>
        <p:nvSpPr>
          <p:cNvPr id="12" name="Flowchart: Process 11"/>
          <p:cNvSpPr/>
          <p:nvPr/>
        </p:nvSpPr>
        <p:spPr>
          <a:xfrm>
            <a:off x="6677024" y="3733800"/>
            <a:ext cx="990601" cy="381001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solidFill>
                <a:schemeClr val="tx1"/>
              </a:solidFill>
            </a:endParaRPr>
          </a:p>
        </p:txBody>
      </p:sp>
      <p:sp>
        <p:nvSpPr>
          <p:cNvPr id="13" name="Oval Callout 12"/>
          <p:cNvSpPr/>
          <p:nvPr/>
        </p:nvSpPr>
        <p:spPr>
          <a:xfrm>
            <a:off x="7976020" y="1981201"/>
            <a:ext cx="2209800" cy="2376949"/>
          </a:xfrm>
          <a:prstGeom prst="wedgeEllipseCallout">
            <a:avLst>
              <a:gd name="adj1" fmla="val -38450"/>
              <a:gd name="adj2" fmla="val -76875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We will discuss each of these in the next slides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8A19F0C-0444-499A-A429-8887891F5D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449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46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86025" y="742157"/>
            <a:ext cx="8229600" cy="868362"/>
          </a:xfrm>
        </p:spPr>
        <p:txBody>
          <a:bodyPr/>
          <a:lstStyle/>
          <a:p>
            <a:r>
              <a:rPr lang="en-GB" dirty="0"/>
              <a:t>Flow line Symbol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552700" y="1752600"/>
            <a:ext cx="8467725" cy="4525963"/>
          </a:xfrm>
        </p:spPr>
        <p:txBody>
          <a:bodyPr/>
          <a:lstStyle/>
          <a:p>
            <a:r>
              <a:rPr lang="en-GB" sz="3200" dirty="0"/>
              <a:t>This joins symbols together</a:t>
            </a:r>
          </a:p>
          <a:p>
            <a:r>
              <a:rPr lang="en-GB" sz="3200" dirty="0"/>
              <a:t>Usually has an arrowhead</a:t>
            </a:r>
          </a:p>
          <a:p>
            <a:r>
              <a:rPr lang="en-GB" sz="3200" dirty="0"/>
              <a:t>Indicate what to evaluate next</a:t>
            </a:r>
          </a:p>
          <a:p>
            <a:pPr lvl="1"/>
            <a:r>
              <a:rPr lang="en-GB" dirty="0"/>
              <a:t>Shows the control flow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372100" y="4648200"/>
            <a:ext cx="4254875" cy="14478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dirty="0"/>
              <a:t>Flow of control is used to determine what section of code is run in a program at a given time</a:t>
            </a:r>
          </a:p>
        </p:txBody>
      </p:sp>
      <p:sp>
        <p:nvSpPr>
          <p:cNvPr id="5" name="Line 37"/>
          <p:cNvSpPr>
            <a:spLocks noChangeShapeType="1"/>
          </p:cNvSpPr>
          <p:nvPr/>
        </p:nvSpPr>
        <p:spPr bwMode="auto">
          <a:xfrm flipV="1">
            <a:off x="2486024" y="5029200"/>
            <a:ext cx="1666875" cy="0"/>
          </a:xfrm>
          <a:prstGeom prst="line">
            <a:avLst/>
          </a:prstGeom>
          <a:ln>
            <a:headEnd/>
            <a:tailEnd type="triangle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/>
          <a:lstStyle/>
          <a:p>
            <a:endParaRPr lang="en-AU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95938D3-DF1C-41B8-AD6D-3002047519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25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1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76500" y="625475"/>
            <a:ext cx="8801100" cy="533400"/>
          </a:xfrm>
          <a:noFill/>
          <a:ln/>
        </p:spPr>
        <p:txBody>
          <a:bodyPr>
            <a:normAutofit fontScale="90000"/>
          </a:bodyPr>
          <a:lstStyle/>
          <a:p>
            <a:pPr marL="514350" indent="-514350"/>
            <a:r>
              <a:rPr lang="en-GB" dirty="0"/>
              <a:t>Flow line Symbol - Example 1 Algorithm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171700" y="1295400"/>
            <a:ext cx="8382000" cy="4953000"/>
          </a:xfrm>
          <a:noFill/>
          <a:ln/>
        </p:spPr>
        <p:txBody>
          <a:bodyPr/>
          <a:lstStyle/>
          <a:p>
            <a:pPr>
              <a:buNone/>
            </a:pPr>
            <a:r>
              <a:rPr lang="en-GB" sz="2800" dirty="0"/>
              <a:t>	age = 21</a:t>
            </a:r>
          </a:p>
          <a:p>
            <a:pPr>
              <a:buNone/>
            </a:pPr>
            <a:r>
              <a:rPr lang="en-GB" sz="2800" dirty="0"/>
              <a:t>	IF age &gt;= 18 THEN</a:t>
            </a:r>
          </a:p>
          <a:p>
            <a:pPr>
              <a:buNone/>
            </a:pPr>
            <a:r>
              <a:rPr lang="en-GB" sz="2800" dirty="0"/>
              <a:t>		PRINT “voter”</a:t>
            </a:r>
          </a:p>
          <a:p>
            <a:pPr>
              <a:buNone/>
            </a:pPr>
            <a:r>
              <a:rPr lang="en-GB" sz="2800" dirty="0"/>
              <a:t>	ENDIF</a:t>
            </a:r>
          </a:p>
          <a:p>
            <a:pPr>
              <a:buNone/>
            </a:pPr>
            <a:r>
              <a:rPr lang="en-GB" sz="1600" dirty="0"/>
              <a:t>	</a:t>
            </a:r>
          </a:p>
          <a:p>
            <a:pPr>
              <a:buNone/>
            </a:pPr>
            <a:r>
              <a:rPr lang="en-GB" sz="2800" dirty="0"/>
              <a:t>	DOWHILE age &gt;= 0</a:t>
            </a:r>
          </a:p>
          <a:p>
            <a:pPr>
              <a:buNone/>
            </a:pPr>
            <a:r>
              <a:rPr lang="en-GB" sz="2800" dirty="0"/>
              <a:t>		PRINT age</a:t>
            </a:r>
          </a:p>
          <a:p>
            <a:pPr>
              <a:buNone/>
            </a:pPr>
            <a:r>
              <a:rPr lang="en-GB" sz="2800" dirty="0"/>
              <a:t>		age = age - 1</a:t>
            </a:r>
          </a:p>
          <a:p>
            <a:pPr>
              <a:buNone/>
            </a:pPr>
            <a:r>
              <a:rPr lang="en-GB" sz="2800" dirty="0"/>
              <a:t>	ENDDO</a:t>
            </a:r>
          </a:p>
          <a:p>
            <a:pPr>
              <a:buNone/>
            </a:pPr>
            <a:r>
              <a:rPr lang="en-GB" sz="2800" dirty="0"/>
              <a:t>	PRINT “The final value in age is ”, age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905500" y="2286000"/>
            <a:ext cx="3810000" cy="1981200"/>
          </a:xfrm>
          <a:prstGeom prst="rect">
            <a:avLst/>
          </a:prstGeom>
          <a:noFill/>
          <a:ln w="25400">
            <a:solidFill>
              <a:schemeClr val="accent1">
                <a:shade val="5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GB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 flowchart depicting this algorithm is on the next page.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68DB7DC-D231-46EE-91F8-614B86C31C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2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76500" y="280513"/>
            <a:ext cx="7626250" cy="580273"/>
          </a:xfrm>
          <a:noFill/>
          <a:ln/>
        </p:spPr>
        <p:txBody>
          <a:bodyPr>
            <a:normAutofit fontScale="90000"/>
          </a:bodyPr>
          <a:lstStyle/>
          <a:p>
            <a:pPr marL="514350" indent="-514350"/>
            <a:r>
              <a:rPr lang="en-GB" dirty="0"/>
              <a:t>Flow line Symbol - Example 1 Flowchart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609190" y="1295400"/>
            <a:ext cx="8677810" cy="5110966"/>
            <a:chOff x="1257300" y="1061234"/>
            <a:chExt cx="8677810" cy="5110966"/>
          </a:xfrm>
        </p:grpSpPr>
        <p:sp>
          <p:nvSpPr>
            <p:cNvPr id="4" name="Flowchart: Terminator 3"/>
            <p:cNvSpPr/>
            <p:nvPr/>
          </p:nvSpPr>
          <p:spPr>
            <a:xfrm>
              <a:off x="1431533" y="1061234"/>
              <a:ext cx="1959367" cy="462766"/>
            </a:xfrm>
            <a:prstGeom prst="flowChartTermina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Start</a:t>
              </a:r>
            </a:p>
          </p:txBody>
        </p:sp>
        <p:sp>
          <p:nvSpPr>
            <p:cNvPr id="5" name="Flowchart: Terminator 4"/>
            <p:cNvSpPr/>
            <p:nvPr/>
          </p:nvSpPr>
          <p:spPr>
            <a:xfrm>
              <a:off x="7877282" y="4876800"/>
              <a:ext cx="2057828" cy="494872"/>
            </a:xfrm>
            <a:prstGeom prst="flowChartTerminator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Stop</a:t>
              </a:r>
            </a:p>
          </p:txBody>
        </p:sp>
        <p:sp>
          <p:nvSpPr>
            <p:cNvPr id="6" name="Flowchart: Process 5"/>
            <p:cNvSpPr/>
            <p:nvPr/>
          </p:nvSpPr>
          <p:spPr>
            <a:xfrm>
              <a:off x="1431534" y="2035567"/>
              <a:ext cx="1959366" cy="495300"/>
            </a:xfrm>
            <a:prstGeom prst="flowChart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age = 21</a:t>
              </a:r>
            </a:p>
          </p:txBody>
        </p:sp>
        <p:sp>
          <p:nvSpPr>
            <p:cNvPr id="7" name="Flowchart: Decision 6"/>
            <p:cNvSpPr/>
            <p:nvPr/>
          </p:nvSpPr>
          <p:spPr>
            <a:xfrm>
              <a:off x="1431534" y="2949967"/>
              <a:ext cx="1959366" cy="1219200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600" dirty="0">
                <a:solidFill>
                  <a:schemeClr val="tx1"/>
                </a:solidFill>
              </a:endParaRPr>
            </a:p>
          </p:txBody>
        </p:sp>
        <p:sp>
          <p:nvSpPr>
            <p:cNvPr id="8" name="Flowchart: Data 7"/>
            <p:cNvSpPr/>
            <p:nvPr/>
          </p:nvSpPr>
          <p:spPr>
            <a:xfrm>
              <a:off x="1257300" y="4623585"/>
              <a:ext cx="2324100" cy="685800"/>
            </a:xfrm>
            <a:prstGeom prst="flowChartInputOutpu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000" dirty="0">
                <a:solidFill>
                  <a:schemeClr val="tx1"/>
                </a:solidFill>
              </a:endParaRPr>
            </a:p>
          </p:txBody>
        </p:sp>
        <p:sp>
          <p:nvSpPr>
            <p:cNvPr id="9" name="Flowchart: Decision 8"/>
            <p:cNvSpPr/>
            <p:nvPr/>
          </p:nvSpPr>
          <p:spPr>
            <a:xfrm>
              <a:off x="5448300" y="2202306"/>
              <a:ext cx="2057400" cy="1262866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000" dirty="0">
                <a:solidFill>
                  <a:schemeClr val="tx1"/>
                </a:solidFill>
              </a:endParaRPr>
            </a:p>
          </p:txBody>
        </p:sp>
        <p:sp>
          <p:nvSpPr>
            <p:cNvPr id="10" name="Flowchart: Data 9"/>
            <p:cNvSpPr/>
            <p:nvPr/>
          </p:nvSpPr>
          <p:spPr>
            <a:xfrm>
              <a:off x="5295900" y="3922372"/>
              <a:ext cx="2400300" cy="468117"/>
            </a:xfrm>
            <a:prstGeom prst="flowChartInputOutpu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PRINT age</a:t>
              </a:r>
            </a:p>
          </p:txBody>
        </p:sp>
        <p:sp>
          <p:nvSpPr>
            <p:cNvPr id="11" name="Flowchart: Process 10"/>
            <p:cNvSpPr/>
            <p:nvPr/>
          </p:nvSpPr>
          <p:spPr>
            <a:xfrm>
              <a:off x="5437170" y="4876372"/>
              <a:ext cx="2057400" cy="495300"/>
            </a:xfrm>
            <a:prstGeom prst="flowChart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dirty="0">
                  <a:solidFill>
                    <a:schemeClr val="tx1"/>
                  </a:solidFill>
                </a:rPr>
                <a:t>age = age - 1</a:t>
              </a:r>
            </a:p>
          </p:txBody>
        </p:sp>
        <p:sp>
          <p:nvSpPr>
            <p:cNvPr id="12" name="Flowchart: Data 11"/>
            <p:cNvSpPr/>
            <p:nvPr/>
          </p:nvSpPr>
          <p:spPr>
            <a:xfrm>
              <a:off x="7877710" y="3483367"/>
              <a:ext cx="2057400" cy="936233"/>
            </a:xfrm>
            <a:prstGeom prst="flowChartInputOutpu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600" dirty="0">
                  <a:solidFill>
                    <a:schemeClr val="tx1"/>
                  </a:solidFill>
                </a:rPr>
                <a:t>PRINT “The final value in age is “, age</a:t>
              </a:r>
            </a:p>
          </p:txBody>
        </p:sp>
        <p:cxnSp>
          <p:nvCxnSpPr>
            <p:cNvPr id="13" name="Straight Arrow Connector 12"/>
            <p:cNvCxnSpPr>
              <a:stCxn id="4" idx="2"/>
              <a:endCxn id="6" idx="0"/>
            </p:cNvCxnSpPr>
            <p:nvPr/>
          </p:nvCxnSpPr>
          <p:spPr>
            <a:xfrm>
              <a:off x="2411217" y="1524000"/>
              <a:ext cx="0" cy="51156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2"/>
              <a:endCxn id="7" idx="0"/>
            </p:cNvCxnSpPr>
            <p:nvPr/>
          </p:nvCxnSpPr>
          <p:spPr>
            <a:xfrm>
              <a:off x="2411217" y="2530867"/>
              <a:ext cx="0" cy="4191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7" idx="2"/>
              <a:endCxn id="8" idx="1"/>
            </p:cNvCxnSpPr>
            <p:nvPr/>
          </p:nvCxnSpPr>
          <p:spPr>
            <a:xfrm>
              <a:off x="2411217" y="4169167"/>
              <a:ext cx="8133" cy="45441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9" idx="2"/>
              <a:endCxn id="10" idx="1"/>
            </p:cNvCxnSpPr>
            <p:nvPr/>
          </p:nvCxnSpPr>
          <p:spPr>
            <a:xfrm>
              <a:off x="6477000" y="3465172"/>
              <a:ext cx="19050" cy="4572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endCxn id="9" idx="0"/>
            </p:cNvCxnSpPr>
            <p:nvPr/>
          </p:nvCxnSpPr>
          <p:spPr>
            <a:xfrm flipH="1">
              <a:off x="6477000" y="1327934"/>
              <a:ext cx="19050" cy="87437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0" idx="4"/>
              <a:endCxn id="11" idx="0"/>
            </p:cNvCxnSpPr>
            <p:nvPr/>
          </p:nvCxnSpPr>
          <p:spPr>
            <a:xfrm flipH="1">
              <a:off x="6465870" y="4390489"/>
              <a:ext cx="30180" cy="48588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1" idx="2"/>
            </p:cNvCxnSpPr>
            <p:nvPr/>
          </p:nvCxnSpPr>
          <p:spPr>
            <a:xfrm>
              <a:off x="6465870" y="5371672"/>
              <a:ext cx="0" cy="47625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4991100" y="5847922"/>
              <a:ext cx="147477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4991100" y="1745106"/>
              <a:ext cx="0" cy="412229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4991100" y="1745106"/>
              <a:ext cx="150495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7" idx="3"/>
            </p:cNvCxnSpPr>
            <p:nvPr/>
          </p:nvCxnSpPr>
          <p:spPr>
            <a:xfrm>
              <a:off x="3390900" y="3559567"/>
              <a:ext cx="52526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>
              <a:off x="3916166" y="3559567"/>
              <a:ext cx="1" cy="21813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H="1">
              <a:off x="2438400" y="5740953"/>
              <a:ext cx="147776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2411216" y="6172200"/>
              <a:ext cx="1970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4381500" y="1327934"/>
              <a:ext cx="0" cy="482992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4381500" y="1327934"/>
              <a:ext cx="211455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stCxn id="8" idx="4"/>
            </p:cNvCxnSpPr>
            <p:nvPr/>
          </p:nvCxnSpPr>
          <p:spPr>
            <a:xfrm flipH="1">
              <a:off x="2411216" y="5309385"/>
              <a:ext cx="8134" cy="84847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2476500" y="4114800"/>
              <a:ext cx="685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dirty="0"/>
                <a:t>true</a:t>
              </a:r>
              <a:endParaRPr lang="en-AU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238500" y="3166646"/>
              <a:ext cx="685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dirty="0"/>
                <a:t>false</a:t>
              </a:r>
              <a:endParaRPr lang="en-AU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591300" y="3276600"/>
              <a:ext cx="685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dirty="0"/>
                <a:t>true</a:t>
              </a:r>
              <a:endParaRPr lang="en-AU" dirty="0"/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7505700" y="2819400"/>
              <a:ext cx="91440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7353300" y="2426479"/>
              <a:ext cx="685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dirty="0"/>
                <a:t>false</a:t>
              </a:r>
              <a:endParaRPr lang="en-AU" dirty="0"/>
            </a:p>
          </p:txBody>
        </p:sp>
        <p:cxnSp>
          <p:nvCxnSpPr>
            <p:cNvPr id="35" name="Straight Arrow Connector 34"/>
            <p:cNvCxnSpPr>
              <a:endCxn id="12" idx="0"/>
            </p:cNvCxnSpPr>
            <p:nvPr/>
          </p:nvCxnSpPr>
          <p:spPr>
            <a:xfrm>
              <a:off x="9112150" y="2819400"/>
              <a:ext cx="0" cy="66396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8374765" y="2819400"/>
              <a:ext cx="73738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12" idx="4"/>
              <a:endCxn id="5" idx="0"/>
            </p:cNvCxnSpPr>
            <p:nvPr/>
          </p:nvCxnSpPr>
          <p:spPr>
            <a:xfrm flipH="1">
              <a:off x="8906196" y="4419600"/>
              <a:ext cx="214" cy="4572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1714500" y="3359512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>
                  <a:latin typeface="+mn-lt"/>
                </a:rPr>
                <a:t>age &gt;= 18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829300" y="2590800"/>
              <a:ext cx="1295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>
                  <a:latin typeface="+mn-lt"/>
                </a:rPr>
                <a:t>age &gt;= 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333499" y="4724400"/>
              <a:ext cx="205740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2200" dirty="0">
                  <a:latin typeface="+mn-lt"/>
                </a:rPr>
                <a:t>PRINT “voter”</a:t>
              </a:r>
            </a:p>
          </p:txBody>
        </p:sp>
      </p:grpSp>
      <p:sp>
        <p:nvSpPr>
          <p:cNvPr id="41" name="Rounded Rectangular Callout 40"/>
          <p:cNvSpPr/>
          <p:nvPr/>
        </p:nvSpPr>
        <p:spPr>
          <a:xfrm>
            <a:off x="342900" y="762000"/>
            <a:ext cx="1342489" cy="533400"/>
          </a:xfrm>
          <a:prstGeom prst="wedgeRoundRectCallout">
            <a:avLst>
              <a:gd name="adj1" fmla="val 45256"/>
              <a:gd name="adj2" fmla="val 203377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process</a:t>
            </a:r>
          </a:p>
        </p:txBody>
      </p:sp>
      <p:sp>
        <p:nvSpPr>
          <p:cNvPr id="43" name="Rounded Rectangular Callout 42"/>
          <p:cNvSpPr/>
          <p:nvPr/>
        </p:nvSpPr>
        <p:spPr>
          <a:xfrm>
            <a:off x="47115" y="5441719"/>
            <a:ext cx="1438785" cy="533400"/>
          </a:xfrm>
          <a:prstGeom prst="wedgeRoundRectCallout">
            <a:avLst>
              <a:gd name="adj1" fmla="val 78975"/>
              <a:gd name="adj2" fmla="val -310909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decision</a:t>
            </a:r>
          </a:p>
        </p:txBody>
      </p:sp>
      <p:sp>
        <p:nvSpPr>
          <p:cNvPr id="44" name="Rounded Rectangular Callout 43"/>
          <p:cNvSpPr/>
          <p:nvPr/>
        </p:nvSpPr>
        <p:spPr>
          <a:xfrm>
            <a:off x="8062913" y="1317986"/>
            <a:ext cx="2039837" cy="695963"/>
          </a:xfrm>
          <a:prstGeom prst="wedgeRoundRectCallout">
            <a:avLst>
              <a:gd name="adj1" fmla="val 38367"/>
              <a:gd name="adj2" fmla="val 273437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Input/output</a:t>
            </a:r>
          </a:p>
        </p:txBody>
      </p:sp>
      <p:pic>
        <p:nvPicPr>
          <p:cNvPr id="4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C4D1E30-CC0C-4AA5-AB49-1A7CF81524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03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00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DAC7570-24DF-4938-B4F8-0FAE1B9B389E}" vid="{F4B5AF5B-B6B9-480E-80BB-893A39F8C14F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23834</TotalTime>
  <Words>2459</Words>
  <Application>Microsoft Office PowerPoint</Application>
  <PresentationFormat>35mm Slides</PresentationFormat>
  <Paragraphs>462</Paragraphs>
  <Slides>42</Slides>
  <Notes>0</Notes>
  <HiddenSlides>0</HiddenSlides>
  <MMClips>43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Monotype Sorts</vt:lpstr>
      <vt:lpstr>Arial</vt:lpstr>
      <vt:lpstr>Arial Narrow</vt:lpstr>
      <vt:lpstr>Calibri</vt:lpstr>
      <vt:lpstr>Monotype Corsiva</vt:lpstr>
      <vt:lpstr>Times</vt:lpstr>
      <vt:lpstr>Wingdings</vt:lpstr>
      <vt:lpstr>Custom Design</vt:lpstr>
      <vt:lpstr>Theme1</vt:lpstr>
      <vt:lpstr> SIT105 - Critical Thinking and Problem Solving for IT Class 10</vt:lpstr>
      <vt:lpstr>An Algorithm Summarizes Lengthy Text Surprisingly Well!</vt:lpstr>
      <vt:lpstr>PowerPoint Presentation</vt:lpstr>
      <vt:lpstr>Introduction</vt:lpstr>
      <vt:lpstr>Top 4 Reasons for Using Flowcharts</vt:lpstr>
      <vt:lpstr>Symbols: What do they mean?</vt:lpstr>
      <vt:lpstr>Flow line Symbol</vt:lpstr>
      <vt:lpstr>Flow line Symbol - Example 1 Algorithm</vt:lpstr>
      <vt:lpstr>Flow line Symbol - Example 1 Flowchart</vt:lpstr>
      <vt:lpstr>Terminal Symbol</vt:lpstr>
      <vt:lpstr>Input and Output Symbols</vt:lpstr>
      <vt:lpstr>Processing Symbol</vt:lpstr>
      <vt:lpstr>Predefined Processing Symbol</vt:lpstr>
      <vt:lpstr>Decision Symbol - IF</vt:lpstr>
      <vt:lpstr>Decision Symbol - IF(continued)</vt:lpstr>
      <vt:lpstr>Decision Symbol - IF(continued)</vt:lpstr>
      <vt:lpstr>Decision Symbol - CASE</vt:lpstr>
      <vt:lpstr>Decision Symbol - DOWHILE</vt:lpstr>
      <vt:lpstr>Decision Symbol – DO</vt:lpstr>
      <vt:lpstr>You might have guessed by now flowcharts can be really useful!</vt:lpstr>
      <vt:lpstr>Flowcharts Summary!</vt:lpstr>
      <vt:lpstr>PowerPoint Presentation</vt:lpstr>
      <vt:lpstr>Introduction</vt:lpstr>
      <vt:lpstr>Introduction</vt:lpstr>
      <vt:lpstr>Introduction</vt:lpstr>
      <vt:lpstr>Preconditions</vt:lpstr>
      <vt:lpstr>Postconditions</vt:lpstr>
      <vt:lpstr>Implementing pre and postconditions</vt:lpstr>
      <vt:lpstr>Assertions? What are they?</vt:lpstr>
      <vt:lpstr>Assertions</vt:lpstr>
      <vt:lpstr>Assertions</vt:lpstr>
      <vt:lpstr>Determine if data is correctly passed?</vt:lpstr>
      <vt:lpstr>First: Real Life Example</vt:lpstr>
      <vt:lpstr>Buying, with cash, a 2 litre bottle of milk at a supermarket</vt:lpstr>
      <vt:lpstr>Buying, with cash, a 2 litre bottle of milk at a supermarket</vt:lpstr>
      <vt:lpstr>Second Real Life Example</vt:lpstr>
      <vt:lpstr>Adding two time values (hh:mm:ss) - Algorithm</vt:lpstr>
      <vt:lpstr>Adding two time values (hh:mm:ss)</vt:lpstr>
      <vt:lpstr>Adding two time values (hh:mm:ss)</vt:lpstr>
      <vt:lpstr>Adding two time values - Assertions</vt:lpstr>
      <vt:lpstr>Summary!</vt:lpstr>
      <vt:lpstr>Summary!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Deakin University</dc:creator>
  <cp:lastModifiedBy>Frank J</cp:lastModifiedBy>
  <cp:revision>279</cp:revision>
  <dcterms:created xsi:type="dcterms:W3CDTF">2003-03-18T04:51:25Z</dcterms:created>
  <dcterms:modified xsi:type="dcterms:W3CDTF">2020-05-18T17:11:04Z</dcterms:modified>
</cp:coreProperties>
</file>

<file path=docProps/thumbnail.jpeg>
</file>